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5" r:id="rId3"/>
    <p:sldId id="266" r:id="rId4"/>
    <p:sldId id="268" r:id="rId5"/>
    <p:sldId id="267" r:id="rId6"/>
    <p:sldId id="269" r:id="rId7"/>
    <p:sldId id="271" r:id="rId8"/>
    <p:sldId id="272" r:id="rId9"/>
    <p:sldId id="273" r:id="rId10"/>
    <p:sldId id="274" r:id="rId11"/>
    <p:sldId id="270" r:id="rId12"/>
    <p:sldId id="278" r:id="rId13"/>
    <p:sldId id="275" r:id="rId14"/>
    <p:sldId id="277" r:id="rId15"/>
    <p:sldId id="276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4" r:id="rId38"/>
    <p:sldId id="300" r:id="rId39"/>
    <p:sldId id="301" r:id="rId40"/>
    <p:sldId id="302" r:id="rId41"/>
    <p:sldId id="303" r:id="rId42"/>
  </p:sldIdLst>
  <p:sldSz cx="9144000" cy="6858000" type="screen4x3"/>
  <p:notesSz cx="9874250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  <a:srgbClr val="003E74"/>
    <a:srgbClr val="0085CA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7"/>
    <p:restoredTop sz="87899"/>
  </p:normalViewPr>
  <p:slideViewPr>
    <p:cSldViewPr snapToGrid="0" snapToObjects="1">
      <p:cViewPr varScale="1">
        <p:scale>
          <a:sx n="102" d="100"/>
          <a:sy n="102" d="100"/>
        </p:scale>
        <p:origin x="205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142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317752-AD4E-B445-B589-A6DC64CCE44D}" type="doc">
      <dgm:prSet loTypeId="urn:microsoft.com/office/officeart/2005/8/layout/process1" loCatId="" qsTypeId="urn:microsoft.com/office/officeart/2005/8/quickstyle/simple1" qsCatId="simple" csTypeId="urn:microsoft.com/office/officeart/2005/8/colors/accent2_2" csCatId="accent2" phldr="1"/>
      <dgm:spPr/>
    </dgm:pt>
    <dgm:pt modelId="{B2664F8D-0F42-394A-A233-29AF650370B7}">
      <dgm:prSet phldrT="[Text]" custT="1"/>
      <dgm:spPr/>
      <dgm:t>
        <a:bodyPr/>
        <a:lstStyle/>
        <a:p>
          <a:r>
            <a:rPr lang="en-US" sz="2000" dirty="0" smtClean="0"/>
            <a:t>Task Scheduling Problem</a:t>
          </a:r>
          <a:endParaRPr lang="en-US" sz="2000" dirty="0"/>
        </a:p>
      </dgm:t>
    </dgm:pt>
    <dgm:pt modelId="{9D0E8C8B-DCB3-BF4D-9DD4-28808165267F}" type="parTrans" cxnId="{875C8788-3045-8E45-A569-115A09B865F1}">
      <dgm:prSet/>
      <dgm:spPr/>
      <dgm:t>
        <a:bodyPr/>
        <a:lstStyle/>
        <a:p>
          <a:endParaRPr lang="en-US"/>
        </a:p>
      </dgm:t>
    </dgm:pt>
    <dgm:pt modelId="{AC41B2AF-ADE0-5647-9CDD-DC5E067A1EB4}" type="sibTrans" cxnId="{875C8788-3045-8E45-A569-115A09B865F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382531AC-9179-104A-AA04-01E4B6760EF9}">
      <dgm:prSet phldrT="[Text]" custT="1"/>
      <dgm:spPr/>
      <dgm:t>
        <a:bodyPr/>
        <a:lstStyle/>
        <a:p>
          <a:r>
            <a:rPr lang="en-US" sz="2000" dirty="0" smtClean="0"/>
            <a:t>Feedback Scheduling Architecture</a:t>
          </a:r>
          <a:endParaRPr lang="en-US" sz="2000" dirty="0"/>
        </a:p>
      </dgm:t>
    </dgm:pt>
    <dgm:pt modelId="{452022F0-8795-E04C-B1AA-EBE0B0A1FF0D}" type="parTrans" cxnId="{1ECBE33D-C31B-C743-BA96-F4996C95A8BC}">
      <dgm:prSet/>
      <dgm:spPr/>
      <dgm:t>
        <a:bodyPr/>
        <a:lstStyle/>
        <a:p>
          <a:endParaRPr lang="en-US"/>
        </a:p>
      </dgm:t>
    </dgm:pt>
    <dgm:pt modelId="{EB43C0B6-B185-8842-B6F0-8EBD5ED700FB}" type="sibTrans" cxnId="{1ECBE33D-C31B-C743-BA96-F4996C95A8B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352319AB-A935-7348-8CBF-C1F8D77FD341}">
      <dgm:prSet phldrT="[Text]" custT="1"/>
      <dgm:spPr/>
      <dgm:t>
        <a:bodyPr/>
        <a:lstStyle/>
        <a:p>
          <a:r>
            <a:rPr lang="en-US" sz="2000" dirty="0" smtClean="0"/>
            <a:t>Workload Partitioning Problem</a:t>
          </a:r>
          <a:endParaRPr lang="en-US" sz="2000" dirty="0"/>
        </a:p>
      </dgm:t>
    </dgm:pt>
    <dgm:pt modelId="{D6C9D8DA-3A95-C048-AA8F-BD4AB1D5A12D}" type="parTrans" cxnId="{40FD1328-6C0F-1A4C-9D3D-19694D77101E}">
      <dgm:prSet/>
      <dgm:spPr/>
      <dgm:t>
        <a:bodyPr/>
        <a:lstStyle/>
        <a:p>
          <a:endParaRPr lang="en-US"/>
        </a:p>
      </dgm:t>
    </dgm:pt>
    <dgm:pt modelId="{09D05467-422F-0943-BB44-A2EF6548BC1A}" type="sibTrans" cxnId="{40FD1328-6C0F-1A4C-9D3D-19694D77101E}">
      <dgm:prSet/>
      <dgm:spPr/>
      <dgm:t>
        <a:bodyPr/>
        <a:lstStyle/>
        <a:p>
          <a:endParaRPr lang="en-US"/>
        </a:p>
      </dgm:t>
    </dgm:pt>
    <dgm:pt modelId="{7FD697C1-F541-6146-AAA1-0444530106D0}" type="pres">
      <dgm:prSet presAssocID="{B2317752-AD4E-B445-B589-A6DC64CCE44D}" presName="Name0" presStyleCnt="0">
        <dgm:presLayoutVars>
          <dgm:dir/>
          <dgm:resizeHandles val="exact"/>
        </dgm:presLayoutVars>
      </dgm:prSet>
      <dgm:spPr/>
    </dgm:pt>
    <dgm:pt modelId="{4CA821B0-A0F4-364F-8259-9A08595FB9D0}" type="pres">
      <dgm:prSet presAssocID="{B2664F8D-0F42-394A-A233-29AF650370B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4410A-D28E-3542-A0EA-86C61D896684}" type="pres">
      <dgm:prSet presAssocID="{AC41B2AF-ADE0-5647-9CDD-DC5E067A1EB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4718DEC-7231-F642-81D9-1710C1873E1B}" type="pres">
      <dgm:prSet presAssocID="{AC41B2AF-ADE0-5647-9CDD-DC5E067A1EB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84E722D-3871-7445-BE4F-785A5D9A1DA9}" type="pres">
      <dgm:prSet presAssocID="{382531AC-9179-104A-AA04-01E4B6760EF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E7C45-A31E-664B-A9D3-CF9C72A31ADD}" type="pres">
      <dgm:prSet presAssocID="{EB43C0B6-B185-8842-B6F0-8EBD5ED700FB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733E0E4-38A0-4A40-9448-A29C5DF972D7}" type="pres">
      <dgm:prSet presAssocID="{EB43C0B6-B185-8842-B6F0-8EBD5ED700FB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F01365C-C8AF-EC45-8F05-7C57BC95B36C}" type="pres">
      <dgm:prSet presAssocID="{352319AB-A935-7348-8CBF-C1F8D77FD34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2F16B8-006D-144E-9E31-F4F567A4ADE1}" type="presOf" srcId="{352319AB-A935-7348-8CBF-C1F8D77FD341}" destId="{FF01365C-C8AF-EC45-8F05-7C57BC95B36C}" srcOrd="0" destOrd="0" presId="urn:microsoft.com/office/officeart/2005/8/layout/process1"/>
    <dgm:cxn modelId="{C90FEFC9-7E38-E64C-BBBB-5494EACB8C79}" type="presOf" srcId="{B2664F8D-0F42-394A-A233-29AF650370B7}" destId="{4CA821B0-A0F4-364F-8259-9A08595FB9D0}" srcOrd="0" destOrd="0" presId="urn:microsoft.com/office/officeart/2005/8/layout/process1"/>
    <dgm:cxn modelId="{40FD1328-6C0F-1A4C-9D3D-19694D77101E}" srcId="{B2317752-AD4E-B445-B589-A6DC64CCE44D}" destId="{352319AB-A935-7348-8CBF-C1F8D77FD341}" srcOrd="2" destOrd="0" parTransId="{D6C9D8DA-3A95-C048-AA8F-BD4AB1D5A12D}" sibTransId="{09D05467-422F-0943-BB44-A2EF6548BC1A}"/>
    <dgm:cxn modelId="{87479F47-3803-664B-BF67-EFEED36B425E}" type="presOf" srcId="{AC41B2AF-ADE0-5647-9CDD-DC5E067A1EB4}" destId="{F804410A-D28E-3542-A0EA-86C61D896684}" srcOrd="0" destOrd="0" presId="urn:microsoft.com/office/officeart/2005/8/layout/process1"/>
    <dgm:cxn modelId="{CE816B83-E883-1C4E-B363-09BFB8598915}" type="presOf" srcId="{AC41B2AF-ADE0-5647-9CDD-DC5E067A1EB4}" destId="{E4718DEC-7231-F642-81D9-1710C1873E1B}" srcOrd="1" destOrd="0" presId="urn:microsoft.com/office/officeart/2005/8/layout/process1"/>
    <dgm:cxn modelId="{458D4F58-B335-9E41-8DEF-F8FD9F3FC715}" type="presOf" srcId="{EB43C0B6-B185-8842-B6F0-8EBD5ED700FB}" destId="{6733E0E4-38A0-4A40-9448-A29C5DF972D7}" srcOrd="1" destOrd="0" presId="urn:microsoft.com/office/officeart/2005/8/layout/process1"/>
    <dgm:cxn modelId="{861F9594-E838-D143-922D-C306BE24FB3A}" type="presOf" srcId="{B2317752-AD4E-B445-B589-A6DC64CCE44D}" destId="{7FD697C1-F541-6146-AAA1-0444530106D0}" srcOrd="0" destOrd="0" presId="urn:microsoft.com/office/officeart/2005/8/layout/process1"/>
    <dgm:cxn modelId="{1ECBE33D-C31B-C743-BA96-F4996C95A8BC}" srcId="{B2317752-AD4E-B445-B589-A6DC64CCE44D}" destId="{382531AC-9179-104A-AA04-01E4B6760EF9}" srcOrd="1" destOrd="0" parTransId="{452022F0-8795-E04C-B1AA-EBE0B0A1FF0D}" sibTransId="{EB43C0B6-B185-8842-B6F0-8EBD5ED700FB}"/>
    <dgm:cxn modelId="{875C8788-3045-8E45-A569-115A09B865F1}" srcId="{B2317752-AD4E-B445-B589-A6DC64CCE44D}" destId="{B2664F8D-0F42-394A-A233-29AF650370B7}" srcOrd="0" destOrd="0" parTransId="{9D0E8C8B-DCB3-BF4D-9DD4-28808165267F}" sibTransId="{AC41B2AF-ADE0-5647-9CDD-DC5E067A1EB4}"/>
    <dgm:cxn modelId="{0B6DBA9D-8559-B240-BEF4-6A38210A31AC}" type="presOf" srcId="{382531AC-9179-104A-AA04-01E4B6760EF9}" destId="{A84E722D-3871-7445-BE4F-785A5D9A1DA9}" srcOrd="0" destOrd="0" presId="urn:microsoft.com/office/officeart/2005/8/layout/process1"/>
    <dgm:cxn modelId="{3D356634-6041-0744-BA68-21270124C060}" type="presOf" srcId="{EB43C0B6-B185-8842-B6F0-8EBD5ED700FB}" destId="{5DDE7C45-A31E-664B-A9D3-CF9C72A31ADD}" srcOrd="0" destOrd="0" presId="urn:microsoft.com/office/officeart/2005/8/layout/process1"/>
    <dgm:cxn modelId="{0DDF50EC-3B60-9944-A30B-1C2156F1B46B}" type="presParOf" srcId="{7FD697C1-F541-6146-AAA1-0444530106D0}" destId="{4CA821B0-A0F4-364F-8259-9A08595FB9D0}" srcOrd="0" destOrd="0" presId="urn:microsoft.com/office/officeart/2005/8/layout/process1"/>
    <dgm:cxn modelId="{28B2C480-7F6E-C043-AA55-1D6F45299526}" type="presParOf" srcId="{7FD697C1-F541-6146-AAA1-0444530106D0}" destId="{F804410A-D28E-3542-A0EA-86C61D896684}" srcOrd="1" destOrd="0" presId="urn:microsoft.com/office/officeart/2005/8/layout/process1"/>
    <dgm:cxn modelId="{93CA86E2-7D69-4A4B-90FB-CB3AFFEEF074}" type="presParOf" srcId="{F804410A-D28E-3542-A0EA-86C61D896684}" destId="{E4718DEC-7231-F642-81D9-1710C1873E1B}" srcOrd="0" destOrd="0" presId="urn:microsoft.com/office/officeart/2005/8/layout/process1"/>
    <dgm:cxn modelId="{5BAC591F-D8C8-354E-BFF2-CF54055B9D27}" type="presParOf" srcId="{7FD697C1-F541-6146-AAA1-0444530106D0}" destId="{A84E722D-3871-7445-BE4F-785A5D9A1DA9}" srcOrd="2" destOrd="0" presId="urn:microsoft.com/office/officeart/2005/8/layout/process1"/>
    <dgm:cxn modelId="{C19DFC24-D7C5-F541-910D-88F54BFB199D}" type="presParOf" srcId="{7FD697C1-F541-6146-AAA1-0444530106D0}" destId="{5DDE7C45-A31E-664B-A9D3-CF9C72A31ADD}" srcOrd="3" destOrd="0" presId="urn:microsoft.com/office/officeart/2005/8/layout/process1"/>
    <dgm:cxn modelId="{9326A440-4CFF-6A42-9812-1012FB4593E3}" type="presParOf" srcId="{5DDE7C45-A31E-664B-A9D3-CF9C72A31ADD}" destId="{6733E0E4-38A0-4A40-9448-A29C5DF972D7}" srcOrd="0" destOrd="0" presId="urn:microsoft.com/office/officeart/2005/8/layout/process1"/>
    <dgm:cxn modelId="{4408580E-30A0-E445-85FA-F827EE5464F2}" type="presParOf" srcId="{7FD697C1-F541-6146-AAA1-0444530106D0}" destId="{FF01365C-C8AF-EC45-8F05-7C57BC95B36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317752-AD4E-B445-B589-A6DC64CCE44D}" type="doc">
      <dgm:prSet loTypeId="urn:microsoft.com/office/officeart/2005/8/layout/process1" loCatId="" qsTypeId="urn:microsoft.com/office/officeart/2005/8/quickstyle/simple1" qsCatId="simple" csTypeId="urn:microsoft.com/office/officeart/2005/8/colors/accent5_2" csCatId="accent5" phldr="1"/>
      <dgm:spPr/>
    </dgm:pt>
    <dgm:pt modelId="{B2664F8D-0F42-394A-A233-29AF650370B7}">
      <dgm:prSet phldrT="[Text]" custT="1"/>
      <dgm:spPr/>
      <dgm:t>
        <a:bodyPr/>
        <a:lstStyle/>
        <a:p>
          <a:r>
            <a:rPr lang="en-US" sz="2000" dirty="0" smtClean="0"/>
            <a:t>Linear Programming (LP) Formulation</a:t>
          </a:r>
          <a:endParaRPr lang="en-US" sz="2000" dirty="0"/>
        </a:p>
      </dgm:t>
    </dgm:pt>
    <dgm:pt modelId="{9D0E8C8B-DCB3-BF4D-9DD4-28808165267F}" type="parTrans" cxnId="{875C8788-3045-8E45-A569-115A09B865F1}">
      <dgm:prSet/>
      <dgm:spPr/>
      <dgm:t>
        <a:bodyPr/>
        <a:lstStyle/>
        <a:p>
          <a:endParaRPr lang="en-US"/>
        </a:p>
      </dgm:t>
    </dgm:pt>
    <dgm:pt modelId="{AC41B2AF-ADE0-5647-9CDD-DC5E067A1EB4}" type="sibTrans" cxnId="{875C8788-3045-8E45-A569-115A09B865F1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382531AC-9179-104A-AA04-01E4B6760EF9}">
      <dgm:prSet phldrT="[Text]" custT="1"/>
      <dgm:spPr/>
      <dgm:t>
        <a:bodyPr/>
        <a:lstStyle/>
        <a:p>
          <a:r>
            <a:rPr lang="en-GB" sz="2000" dirty="0" smtClean="0"/>
            <a:t>Interior Point Methods (IPM)</a:t>
          </a:r>
          <a:endParaRPr lang="en-US" sz="2000" dirty="0"/>
        </a:p>
      </dgm:t>
    </dgm:pt>
    <dgm:pt modelId="{452022F0-8795-E04C-B1AA-EBE0B0A1FF0D}" type="parTrans" cxnId="{1ECBE33D-C31B-C743-BA96-F4996C95A8BC}">
      <dgm:prSet/>
      <dgm:spPr/>
      <dgm:t>
        <a:bodyPr/>
        <a:lstStyle/>
        <a:p>
          <a:endParaRPr lang="en-US"/>
        </a:p>
      </dgm:t>
    </dgm:pt>
    <dgm:pt modelId="{EB43C0B6-B185-8842-B6F0-8EBD5ED700FB}" type="sibTrans" cxnId="{1ECBE33D-C31B-C743-BA96-F4996C95A8BC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352319AB-A935-7348-8CBF-C1F8D77FD341}">
      <dgm:prSet phldrT="[Text]" custT="1"/>
      <dgm:spPr/>
      <dgm:t>
        <a:bodyPr/>
        <a:lstStyle/>
        <a:p>
          <a:r>
            <a:rPr lang="en-US" sz="2000" dirty="0" smtClean="0"/>
            <a:t>Primal-Dual IPMs</a:t>
          </a:r>
          <a:endParaRPr lang="en-US" sz="2000" dirty="0"/>
        </a:p>
      </dgm:t>
    </dgm:pt>
    <dgm:pt modelId="{D6C9D8DA-3A95-C048-AA8F-BD4AB1D5A12D}" type="parTrans" cxnId="{40FD1328-6C0F-1A4C-9D3D-19694D77101E}">
      <dgm:prSet/>
      <dgm:spPr/>
      <dgm:t>
        <a:bodyPr/>
        <a:lstStyle/>
        <a:p>
          <a:endParaRPr lang="en-US"/>
        </a:p>
      </dgm:t>
    </dgm:pt>
    <dgm:pt modelId="{09D05467-422F-0943-BB44-A2EF6548BC1A}" type="sibTrans" cxnId="{40FD1328-6C0F-1A4C-9D3D-19694D77101E}">
      <dgm:prSet/>
      <dgm:spPr/>
      <dgm:t>
        <a:bodyPr/>
        <a:lstStyle/>
        <a:p>
          <a:endParaRPr lang="en-US"/>
        </a:p>
      </dgm:t>
    </dgm:pt>
    <dgm:pt modelId="{7FD697C1-F541-6146-AAA1-0444530106D0}" type="pres">
      <dgm:prSet presAssocID="{B2317752-AD4E-B445-B589-A6DC64CCE44D}" presName="Name0" presStyleCnt="0">
        <dgm:presLayoutVars>
          <dgm:dir/>
          <dgm:resizeHandles val="exact"/>
        </dgm:presLayoutVars>
      </dgm:prSet>
      <dgm:spPr/>
    </dgm:pt>
    <dgm:pt modelId="{4CA821B0-A0F4-364F-8259-9A08595FB9D0}" type="pres">
      <dgm:prSet presAssocID="{B2664F8D-0F42-394A-A233-29AF650370B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4410A-D28E-3542-A0EA-86C61D896684}" type="pres">
      <dgm:prSet presAssocID="{AC41B2AF-ADE0-5647-9CDD-DC5E067A1EB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4718DEC-7231-F642-81D9-1710C1873E1B}" type="pres">
      <dgm:prSet presAssocID="{AC41B2AF-ADE0-5647-9CDD-DC5E067A1EB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84E722D-3871-7445-BE4F-785A5D9A1DA9}" type="pres">
      <dgm:prSet presAssocID="{382531AC-9179-104A-AA04-01E4B6760EF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E7C45-A31E-664B-A9D3-CF9C72A31ADD}" type="pres">
      <dgm:prSet presAssocID="{EB43C0B6-B185-8842-B6F0-8EBD5ED700FB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733E0E4-38A0-4A40-9448-A29C5DF972D7}" type="pres">
      <dgm:prSet presAssocID="{EB43C0B6-B185-8842-B6F0-8EBD5ED700FB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F01365C-C8AF-EC45-8F05-7C57BC95B36C}" type="pres">
      <dgm:prSet presAssocID="{352319AB-A935-7348-8CBF-C1F8D77FD34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5AEABA-8511-3F49-B16D-B2014CAA7324}" type="presOf" srcId="{EB43C0B6-B185-8842-B6F0-8EBD5ED700FB}" destId="{6733E0E4-38A0-4A40-9448-A29C5DF972D7}" srcOrd="1" destOrd="0" presId="urn:microsoft.com/office/officeart/2005/8/layout/process1"/>
    <dgm:cxn modelId="{8BAE2D57-A91D-1C43-9689-6BC6B3464BA2}" type="presOf" srcId="{382531AC-9179-104A-AA04-01E4B6760EF9}" destId="{A84E722D-3871-7445-BE4F-785A5D9A1DA9}" srcOrd="0" destOrd="0" presId="urn:microsoft.com/office/officeart/2005/8/layout/process1"/>
    <dgm:cxn modelId="{918F34E7-9442-5049-9426-28C76577B2DD}" type="presOf" srcId="{AC41B2AF-ADE0-5647-9CDD-DC5E067A1EB4}" destId="{F804410A-D28E-3542-A0EA-86C61D896684}" srcOrd="0" destOrd="0" presId="urn:microsoft.com/office/officeart/2005/8/layout/process1"/>
    <dgm:cxn modelId="{800D301F-6230-F74A-8893-A6EDAC620802}" type="presOf" srcId="{AC41B2AF-ADE0-5647-9CDD-DC5E067A1EB4}" destId="{E4718DEC-7231-F642-81D9-1710C1873E1B}" srcOrd="1" destOrd="0" presId="urn:microsoft.com/office/officeart/2005/8/layout/process1"/>
    <dgm:cxn modelId="{40FD1328-6C0F-1A4C-9D3D-19694D77101E}" srcId="{B2317752-AD4E-B445-B589-A6DC64CCE44D}" destId="{352319AB-A935-7348-8CBF-C1F8D77FD341}" srcOrd="2" destOrd="0" parTransId="{D6C9D8DA-3A95-C048-AA8F-BD4AB1D5A12D}" sibTransId="{09D05467-422F-0943-BB44-A2EF6548BC1A}"/>
    <dgm:cxn modelId="{9632C573-E1AB-6941-AF67-020C9C3C8CA9}" type="presOf" srcId="{EB43C0B6-B185-8842-B6F0-8EBD5ED700FB}" destId="{5DDE7C45-A31E-664B-A9D3-CF9C72A31ADD}" srcOrd="0" destOrd="0" presId="urn:microsoft.com/office/officeart/2005/8/layout/process1"/>
    <dgm:cxn modelId="{03F5B81F-BBB9-CC41-AA8D-681F022B4421}" type="presOf" srcId="{B2317752-AD4E-B445-B589-A6DC64CCE44D}" destId="{7FD697C1-F541-6146-AAA1-0444530106D0}" srcOrd="0" destOrd="0" presId="urn:microsoft.com/office/officeart/2005/8/layout/process1"/>
    <dgm:cxn modelId="{315CBADD-7608-BC46-A97C-A375120278CB}" type="presOf" srcId="{B2664F8D-0F42-394A-A233-29AF650370B7}" destId="{4CA821B0-A0F4-364F-8259-9A08595FB9D0}" srcOrd="0" destOrd="0" presId="urn:microsoft.com/office/officeart/2005/8/layout/process1"/>
    <dgm:cxn modelId="{1ECBE33D-C31B-C743-BA96-F4996C95A8BC}" srcId="{B2317752-AD4E-B445-B589-A6DC64CCE44D}" destId="{382531AC-9179-104A-AA04-01E4B6760EF9}" srcOrd="1" destOrd="0" parTransId="{452022F0-8795-E04C-B1AA-EBE0B0A1FF0D}" sibTransId="{EB43C0B6-B185-8842-B6F0-8EBD5ED700FB}"/>
    <dgm:cxn modelId="{5796EFF8-18C5-234F-B78C-56E0B373BD43}" type="presOf" srcId="{352319AB-A935-7348-8CBF-C1F8D77FD341}" destId="{FF01365C-C8AF-EC45-8F05-7C57BC95B36C}" srcOrd="0" destOrd="0" presId="urn:microsoft.com/office/officeart/2005/8/layout/process1"/>
    <dgm:cxn modelId="{875C8788-3045-8E45-A569-115A09B865F1}" srcId="{B2317752-AD4E-B445-B589-A6DC64CCE44D}" destId="{B2664F8D-0F42-394A-A233-29AF650370B7}" srcOrd="0" destOrd="0" parTransId="{9D0E8C8B-DCB3-BF4D-9DD4-28808165267F}" sibTransId="{AC41B2AF-ADE0-5647-9CDD-DC5E067A1EB4}"/>
    <dgm:cxn modelId="{A99AF4F6-4312-A54F-B1F7-DC704CE4D70E}" type="presParOf" srcId="{7FD697C1-F541-6146-AAA1-0444530106D0}" destId="{4CA821B0-A0F4-364F-8259-9A08595FB9D0}" srcOrd="0" destOrd="0" presId="urn:microsoft.com/office/officeart/2005/8/layout/process1"/>
    <dgm:cxn modelId="{CE335B41-AEA5-8D4A-984F-D41B52AE9651}" type="presParOf" srcId="{7FD697C1-F541-6146-AAA1-0444530106D0}" destId="{F804410A-D28E-3542-A0EA-86C61D896684}" srcOrd="1" destOrd="0" presId="urn:microsoft.com/office/officeart/2005/8/layout/process1"/>
    <dgm:cxn modelId="{B157BBD1-5261-524D-AB9C-706EA9734EE2}" type="presParOf" srcId="{F804410A-D28E-3542-A0EA-86C61D896684}" destId="{E4718DEC-7231-F642-81D9-1710C1873E1B}" srcOrd="0" destOrd="0" presId="urn:microsoft.com/office/officeart/2005/8/layout/process1"/>
    <dgm:cxn modelId="{BDC65B85-35C3-304D-93A3-9E0388E519D6}" type="presParOf" srcId="{7FD697C1-F541-6146-AAA1-0444530106D0}" destId="{A84E722D-3871-7445-BE4F-785A5D9A1DA9}" srcOrd="2" destOrd="0" presId="urn:microsoft.com/office/officeart/2005/8/layout/process1"/>
    <dgm:cxn modelId="{E159D818-1D1C-784A-BC79-14C4686E6841}" type="presParOf" srcId="{7FD697C1-F541-6146-AAA1-0444530106D0}" destId="{5DDE7C45-A31E-664B-A9D3-CF9C72A31ADD}" srcOrd="3" destOrd="0" presId="urn:microsoft.com/office/officeart/2005/8/layout/process1"/>
    <dgm:cxn modelId="{C4A7B705-BEE9-4C42-8C0B-9C963885C26A}" type="presParOf" srcId="{5DDE7C45-A31E-664B-A9D3-CF9C72A31ADD}" destId="{6733E0E4-38A0-4A40-9448-A29C5DF972D7}" srcOrd="0" destOrd="0" presId="urn:microsoft.com/office/officeart/2005/8/layout/process1"/>
    <dgm:cxn modelId="{FABDAA32-ECDC-7045-8E49-6E20623F31AA}" type="presParOf" srcId="{7FD697C1-F541-6146-AAA1-0444530106D0}" destId="{FF01365C-C8AF-EC45-8F05-7C57BC95B36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317752-AD4E-B445-B589-A6DC64CCE44D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B2664F8D-0F42-394A-A233-29AF650370B7}">
          <dgm:prSet phldrT="[Text]" custT="1"/>
          <dgm:spPr/>
          <dgm:t>
            <a:bodyPr/>
            <a:lstStyle/>
            <a:p>
              <a:pPr/>
              <a:r>
                <a:rPr lang="en-US" sz="2000" dirty="0" smtClean="0"/>
                <a:t>Newton’s Method</a:t>
              </a:r>
              <a:br>
                <a:rPr lang="en-US" sz="2000" dirty="0" smtClean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nor/>
                      </m:rPr>
                      <a:rPr lang="en-GB" sz="2400" b="1" i="0" smtClean="0">
                        <a:latin typeface="Cambria Math" charset="0"/>
                      </a:rPr>
                      <m:t>Ax</m:t>
                    </m:r>
                    <m:r>
                      <m:rPr>
                        <m:nor/>
                      </m:rPr>
                      <a:rPr lang="en-GB" sz="2400" b="1" i="0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GB" sz="2400" b="1" i="0" smtClean="0">
                        <a:latin typeface="Cambria Math" charset="0"/>
                      </a:rPr>
                      <m:t>b</m:t>
                    </m:r>
                  </m:oMath>
                </m:oMathPara>
              </a14:m>
              <a:endParaRPr lang="en-US" sz="2400" b="1" dirty="0"/>
            </a:p>
          </dgm:t>
        </dgm:pt>
      </mc:Choice>
      <mc:Fallback xmlns="">
        <dgm:pt modelId="{B2664F8D-0F42-394A-A233-29AF650370B7}">
          <dgm:prSet phldrT="[Text]" custT="1"/>
          <dgm:spPr/>
          <dgm:t>
            <a:bodyPr/>
            <a:lstStyle/>
            <a:p>
              <a:r>
                <a:rPr lang="en-US" sz="2000" dirty="0" smtClean="0"/>
                <a:t>Newton’s Method</a:t>
              </a:r>
              <a:br>
                <a:rPr lang="en-US" sz="2000" dirty="0" smtClean="0"/>
              </a:br>
              <a:r>
                <a:rPr lang="en-GB" sz="2400" b="1" i="0" smtClean="0">
                  <a:latin typeface="Cambria Math" charset="0"/>
                </a:rPr>
                <a:t>"Ax=b</a:t>
              </a:r>
              <a:r>
                <a:rPr lang="en-US" sz="2400" b="1" i="0" smtClean="0">
                  <a:latin typeface="Cambria Math" charset="0"/>
                </a:rPr>
                <a:t>"</a:t>
              </a:r>
              <a:endParaRPr lang="en-US" sz="2400" b="1" dirty="0"/>
            </a:p>
          </dgm:t>
        </dgm:pt>
      </mc:Fallback>
    </mc:AlternateContent>
    <dgm:pt modelId="{9D0E8C8B-DCB3-BF4D-9DD4-28808165267F}" type="parTrans" cxnId="{875C8788-3045-8E45-A569-115A09B865F1}">
      <dgm:prSet/>
      <dgm:spPr/>
      <dgm:t>
        <a:bodyPr/>
        <a:lstStyle/>
        <a:p>
          <a:endParaRPr lang="en-US"/>
        </a:p>
      </dgm:t>
    </dgm:pt>
    <dgm:pt modelId="{AC41B2AF-ADE0-5647-9CDD-DC5E067A1EB4}" type="sibTrans" cxnId="{875C8788-3045-8E45-A569-115A09B865F1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382531AC-9179-104A-AA04-01E4B6760EF9}">
      <dgm:prSet phldrT="[Text]" custT="1"/>
      <dgm:spPr/>
      <dgm:t>
        <a:bodyPr/>
        <a:lstStyle/>
        <a:p>
          <a:r>
            <a:rPr lang="en-GB" sz="2000" dirty="0" smtClean="0"/>
            <a:t>Block Elimination &amp; Matrix Factorisation </a:t>
          </a:r>
          <a:endParaRPr lang="en-US" sz="2000" dirty="0"/>
        </a:p>
      </dgm:t>
    </dgm:pt>
    <dgm:pt modelId="{452022F0-8795-E04C-B1AA-EBE0B0A1FF0D}" type="parTrans" cxnId="{1ECBE33D-C31B-C743-BA96-F4996C95A8BC}">
      <dgm:prSet/>
      <dgm:spPr/>
      <dgm:t>
        <a:bodyPr/>
        <a:lstStyle/>
        <a:p>
          <a:endParaRPr lang="en-US"/>
        </a:p>
      </dgm:t>
    </dgm:pt>
    <dgm:pt modelId="{EB43C0B6-B185-8842-B6F0-8EBD5ED700FB}" type="sibTrans" cxnId="{1ECBE33D-C31B-C743-BA96-F4996C95A8BC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352319AB-A935-7348-8CBF-C1F8D77FD341}">
      <dgm:prSet phldrT="[Text]" custT="1"/>
      <dgm:spPr/>
      <dgm:t>
        <a:bodyPr/>
        <a:lstStyle/>
        <a:p>
          <a:r>
            <a:rPr lang="en-US" sz="2000" dirty="0" smtClean="0"/>
            <a:t>The Conjugate Gradient Method</a:t>
          </a:r>
          <a:endParaRPr lang="en-US" sz="2000" dirty="0"/>
        </a:p>
      </dgm:t>
    </dgm:pt>
    <dgm:pt modelId="{D6C9D8DA-3A95-C048-AA8F-BD4AB1D5A12D}" type="parTrans" cxnId="{40FD1328-6C0F-1A4C-9D3D-19694D77101E}">
      <dgm:prSet/>
      <dgm:spPr/>
      <dgm:t>
        <a:bodyPr/>
        <a:lstStyle/>
        <a:p>
          <a:endParaRPr lang="en-US"/>
        </a:p>
      </dgm:t>
    </dgm:pt>
    <dgm:pt modelId="{09D05467-422F-0943-BB44-A2EF6548BC1A}" type="sibTrans" cxnId="{40FD1328-6C0F-1A4C-9D3D-19694D77101E}">
      <dgm:prSet/>
      <dgm:spPr/>
      <dgm:t>
        <a:bodyPr/>
        <a:lstStyle/>
        <a:p>
          <a:endParaRPr lang="en-US"/>
        </a:p>
      </dgm:t>
    </dgm:pt>
    <dgm:pt modelId="{7FD697C1-F541-6146-AAA1-0444530106D0}" type="pres">
      <dgm:prSet presAssocID="{B2317752-AD4E-B445-B589-A6DC64CCE44D}" presName="Name0" presStyleCnt="0">
        <dgm:presLayoutVars>
          <dgm:dir/>
          <dgm:resizeHandles val="exact"/>
        </dgm:presLayoutVars>
      </dgm:prSet>
      <dgm:spPr/>
    </dgm:pt>
    <dgm:pt modelId="{4CA821B0-A0F4-364F-8259-9A08595FB9D0}" type="pres">
      <dgm:prSet presAssocID="{B2664F8D-0F42-394A-A233-29AF650370B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4410A-D28E-3542-A0EA-86C61D896684}" type="pres">
      <dgm:prSet presAssocID="{AC41B2AF-ADE0-5647-9CDD-DC5E067A1EB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4718DEC-7231-F642-81D9-1710C1873E1B}" type="pres">
      <dgm:prSet presAssocID="{AC41B2AF-ADE0-5647-9CDD-DC5E067A1EB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84E722D-3871-7445-BE4F-785A5D9A1DA9}" type="pres">
      <dgm:prSet presAssocID="{382531AC-9179-104A-AA04-01E4B6760EF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E7C45-A31E-664B-A9D3-CF9C72A31ADD}" type="pres">
      <dgm:prSet presAssocID="{EB43C0B6-B185-8842-B6F0-8EBD5ED700FB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733E0E4-38A0-4A40-9448-A29C5DF972D7}" type="pres">
      <dgm:prSet presAssocID="{EB43C0B6-B185-8842-B6F0-8EBD5ED700FB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F01365C-C8AF-EC45-8F05-7C57BC95B36C}" type="pres">
      <dgm:prSet presAssocID="{352319AB-A935-7348-8CBF-C1F8D77FD34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3AA038-3057-F74F-B22C-7663C6EB6CC5}" type="presOf" srcId="{AC41B2AF-ADE0-5647-9CDD-DC5E067A1EB4}" destId="{E4718DEC-7231-F642-81D9-1710C1873E1B}" srcOrd="1" destOrd="0" presId="urn:microsoft.com/office/officeart/2005/8/layout/process1"/>
    <dgm:cxn modelId="{1ECBE33D-C31B-C743-BA96-F4996C95A8BC}" srcId="{B2317752-AD4E-B445-B589-A6DC64CCE44D}" destId="{382531AC-9179-104A-AA04-01E4B6760EF9}" srcOrd="1" destOrd="0" parTransId="{452022F0-8795-E04C-B1AA-EBE0B0A1FF0D}" sibTransId="{EB43C0B6-B185-8842-B6F0-8EBD5ED700FB}"/>
    <dgm:cxn modelId="{AA747F27-2806-E340-A257-8764069B5888}" type="presOf" srcId="{EB43C0B6-B185-8842-B6F0-8EBD5ED700FB}" destId="{6733E0E4-38A0-4A40-9448-A29C5DF972D7}" srcOrd="1" destOrd="0" presId="urn:microsoft.com/office/officeart/2005/8/layout/process1"/>
    <dgm:cxn modelId="{DE9D8688-1DB6-E94B-B066-B7B77AC06526}" type="presOf" srcId="{B2317752-AD4E-B445-B589-A6DC64CCE44D}" destId="{7FD697C1-F541-6146-AAA1-0444530106D0}" srcOrd="0" destOrd="0" presId="urn:microsoft.com/office/officeart/2005/8/layout/process1"/>
    <dgm:cxn modelId="{875C8788-3045-8E45-A569-115A09B865F1}" srcId="{B2317752-AD4E-B445-B589-A6DC64CCE44D}" destId="{B2664F8D-0F42-394A-A233-29AF650370B7}" srcOrd="0" destOrd="0" parTransId="{9D0E8C8B-DCB3-BF4D-9DD4-28808165267F}" sibTransId="{AC41B2AF-ADE0-5647-9CDD-DC5E067A1EB4}"/>
    <dgm:cxn modelId="{02CD7EC2-614B-194F-AE95-599A9EDB1786}" type="presOf" srcId="{382531AC-9179-104A-AA04-01E4B6760EF9}" destId="{A84E722D-3871-7445-BE4F-785A5D9A1DA9}" srcOrd="0" destOrd="0" presId="urn:microsoft.com/office/officeart/2005/8/layout/process1"/>
    <dgm:cxn modelId="{0E03FB0F-4515-7846-9701-D47F5E73AAEE}" type="presOf" srcId="{AC41B2AF-ADE0-5647-9CDD-DC5E067A1EB4}" destId="{F804410A-D28E-3542-A0EA-86C61D896684}" srcOrd="0" destOrd="0" presId="urn:microsoft.com/office/officeart/2005/8/layout/process1"/>
    <dgm:cxn modelId="{FC761DCB-6272-864C-9B91-AF899298810B}" type="presOf" srcId="{EB43C0B6-B185-8842-B6F0-8EBD5ED700FB}" destId="{5DDE7C45-A31E-664B-A9D3-CF9C72A31ADD}" srcOrd="0" destOrd="0" presId="urn:microsoft.com/office/officeart/2005/8/layout/process1"/>
    <dgm:cxn modelId="{40FD1328-6C0F-1A4C-9D3D-19694D77101E}" srcId="{B2317752-AD4E-B445-B589-A6DC64CCE44D}" destId="{352319AB-A935-7348-8CBF-C1F8D77FD341}" srcOrd="2" destOrd="0" parTransId="{D6C9D8DA-3A95-C048-AA8F-BD4AB1D5A12D}" sibTransId="{09D05467-422F-0943-BB44-A2EF6548BC1A}"/>
    <dgm:cxn modelId="{7DAB6E37-EB38-E547-BE4A-B05C1DBB0C4A}" type="presOf" srcId="{352319AB-A935-7348-8CBF-C1F8D77FD341}" destId="{FF01365C-C8AF-EC45-8F05-7C57BC95B36C}" srcOrd="0" destOrd="0" presId="urn:microsoft.com/office/officeart/2005/8/layout/process1"/>
    <dgm:cxn modelId="{97FBF685-E69E-0142-8702-87EE0ED78A9F}" type="presOf" srcId="{B2664F8D-0F42-394A-A233-29AF650370B7}" destId="{4CA821B0-A0F4-364F-8259-9A08595FB9D0}" srcOrd="0" destOrd="0" presId="urn:microsoft.com/office/officeart/2005/8/layout/process1"/>
    <dgm:cxn modelId="{58D8DD65-5136-DC40-8CA3-FA4B2BFE013C}" type="presParOf" srcId="{7FD697C1-F541-6146-AAA1-0444530106D0}" destId="{4CA821B0-A0F4-364F-8259-9A08595FB9D0}" srcOrd="0" destOrd="0" presId="urn:microsoft.com/office/officeart/2005/8/layout/process1"/>
    <dgm:cxn modelId="{5215D43B-E06C-C84A-A6CD-7ED5EACF1C09}" type="presParOf" srcId="{7FD697C1-F541-6146-AAA1-0444530106D0}" destId="{F804410A-D28E-3542-A0EA-86C61D896684}" srcOrd="1" destOrd="0" presId="urn:microsoft.com/office/officeart/2005/8/layout/process1"/>
    <dgm:cxn modelId="{4EE9C349-1907-DE48-A821-DBA667E27F2A}" type="presParOf" srcId="{F804410A-D28E-3542-A0EA-86C61D896684}" destId="{E4718DEC-7231-F642-81D9-1710C1873E1B}" srcOrd="0" destOrd="0" presId="urn:microsoft.com/office/officeart/2005/8/layout/process1"/>
    <dgm:cxn modelId="{D42234A9-F45E-EC4A-AB8C-FACC700008EC}" type="presParOf" srcId="{7FD697C1-F541-6146-AAA1-0444530106D0}" destId="{A84E722D-3871-7445-BE4F-785A5D9A1DA9}" srcOrd="2" destOrd="0" presId="urn:microsoft.com/office/officeart/2005/8/layout/process1"/>
    <dgm:cxn modelId="{6E61BCDB-BC99-CE49-9ED5-1FC81B2F94D3}" type="presParOf" srcId="{7FD697C1-F541-6146-AAA1-0444530106D0}" destId="{5DDE7C45-A31E-664B-A9D3-CF9C72A31ADD}" srcOrd="3" destOrd="0" presId="urn:microsoft.com/office/officeart/2005/8/layout/process1"/>
    <dgm:cxn modelId="{7B4ECDDD-A753-774B-B1FF-5D1452B7EC76}" type="presParOf" srcId="{5DDE7C45-A31E-664B-A9D3-CF9C72A31ADD}" destId="{6733E0E4-38A0-4A40-9448-A29C5DF972D7}" srcOrd="0" destOrd="0" presId="urn:microsoft.com/office/officeart/2005/8/layout/process1"/>
    <dgm:cxn modelId="{541687AF-A7DC-6C42-877F-19830CF024BD}" type="presParOf" srcId="{7FD697C1-F541-6146-AAA1-0444530106D0}" destId="{FF01365C-C8AF-EC45-8F05-7C57BC95B36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317752-AD4E-B445-B589-A6DC64CCE44D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</dgm:pt>
    <dgm:pt modelId="{B2664F8D-0F42-394A-A233-29AF650370B7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0E8C8B-DCB3-BF4D-9DD4-28808165267F}" type="parTrans" cxnId="{875C8788-3045-8E45-A569-115A09B865F1}">
      <dgm:prSet/>
      <dgm:spPr/>
      <dgm:t>
        <a:bodyPr/>
        <a:lstStyle/>
        <a:p>
          <a:endParaRPr lang="en-US"/>
        </a:p>
      </dgm:t>
    </dgm:pt>
    <dgm:pt modelId="{AC41B2AF-ADE0-5647-9CDD-DC5E067A1EB4}" type="sibTrans" cxnId="{875C8788-3045-8E45-A569-115A09B865F1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382531AC-9179-104A-AA04-01E4B6760EF9}">
      <dgm:prSet phldrT="[Text]" custT="1"/>
      <dgm:spPr/>
      <dgm:t>
        <a:bodyPr/>
        <a:lstStyle/>
        <a:p>
          <a:r>
            <a:rPr lang="en-GB" sz="2000" dirty="0" smtClean="0"/>
            <a:t>Block Elimination &amp; Matrix Factorisation </a:t>
          </a:r>
          <a:endParaRPr lang="en-US" sz="2000" dirty="0"/>
        </a:p>
      </dgm:t>
    </dgm:pt>
    <dgm:pt modelId="{452022F0-8795-E04C-B1AA-EBE0B0A1FF0D}" type="parTrans" cxnId="{1ECBE33D-C31B-C743-BA96-F4996C95A8BC}">
      <dgm:prSet/>
      <dgm:spPr/>
      <dgm:t>
        <a:bodyPr/>
        <a:lstStyle/>
        <a:p>
          <a:endParaRPr lang="en-US"/>
        </a:p>
      </dgm:t>
    </dgm:pt>
    <dgm:pt modelId="{EB43C0B6-B185-8842-B6F0-8EBD5ED700FB}" type="sibTrans" cxnId="{1ECBE33D-C31B-C743-BA96-F4996C95A8BC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352319AB-A935-7348-8CBF-C1F8D77FD341}">
      <dgm:prSet phldrT="[Text]" custT="1"/>
      <dgm:spPr/>
      <dgm:t>
        <a:bodyPr/>
        <a:lstStyle/>
        <a:p>
          <a:r>
            <a:rPr lang="en-US" sz="2000" dirty="0" smtClean="0"/>
            <a:t>The Conjugate Gradient Method</a:t>
          </a:r>
          <a:endParaRPr lang="en-US" sz="2000" dirty="0"/>
        </a:p>
      </dgm:t>
    </dgm:pt>
    <dgm:pt modelId="{D6C9D8DA-3A95-C048-AA8F-BD4AB1D5A12D}" type="parTrans" cxnId="{40FD1328-6C0F-1A4C-9D3D-19694D77101E}">
      <dgm:prSet/>
      <dgm:spPr/>
      <dgm:t>
        <a:bodyPr/>
        <a:lstStyle/>
        <a:p>
          <a:endParaRPr lang="en-US"/>
        </a:p>
      </dgm:t>
    </dgm:pt>
    <dgm:pt modelId="{09D05467-422F-0943-BB44-A2EF6548BC1A}" type="sibTrans" cxnId="{40FD1328-6C0F-1A4C-9D3D-19694D77101E}">
      <dgm:prSet/>
      <dgm:spPr/>
      <dgm:t>
        <a:bodyPr/>
        <a:lstStyle/>
        <a:p>
          <a:endParaRPr lang="en-US"/>
        </a:p>
      </dgm:t>
    </dgm:pt>
    <dgm:pt modelId="{7FD697C1-F541-6146-AAA1-0444530106D0}" type="pres">
      <dgm:prSet presAssocID="{B2317752-AD4E-B445-B589-A6DC64CCE44D}" presName="Name0" presStyleCnt="0">
        <dgm:presLayoutVars>
          <dgm:dir/>
          <dgm:resizeHandles val="exact"/>
        </dgm:presLayoutVars>
      </dgm:prSet>
      <dgm:spPr/>
    </dgm:pt>
    <dgm:pt modelId="{4CA821B0-A0F4-364F-8259-9A08595FB9D0}" type="pres">
      <dgm:prSet presAssocID="{B2664F8D-0F42-394A-A233-29AF650370B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4410A-D28E-3542-A0EA-86C61D896684}" type="pres">
      <dgm:prSet presAssocID="{AC41B2AF-ADE0-5647-9CDD-DC5E067A1EB4}" presName="sibTrans" presStyleLbl="sibTrans2D1" presStyleIdx="0" presStyleCnt="2"/>
      <dgm:spPr/>
    </dgm:pt>
    <dgm:pt modelId="{E4718DEC-7231-F642-81D9-1710C1873E1B}" type="pres">
      <dgm:prSet presAssocID="{AC41B2AF-ADE0-5647-9CDD-DC5E067A1EB4}" presName="connectorText" presStyleLbl="sibTrans2D1" presStyleIdx="0" presStyleCnt="2"/>
      <dgm:spPr/>
    </dgm:pt>
    <dgm:pt modelId="{A84E722D-3871-7445-BE4F-785A5D9A1DA9}" type="pres">
      <dgm:prSet presAssocID="{382531AC-9179-104A-AA04-01E4B6760EF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E7C45-A31E-664B-A9D3-CF9C72A31ADD}" type="pres">
      <dgm:prSet presAssocID="{EB43C0B6-B185-8842-B6F0-8EBD5ED700FB}" presName="sibTrans" presStyleLbl="sibTrans2D1" presStyleIdx="1" presStyleCnt="2"/>
      <dgm:spPr/>
    </dgm:pt>
    <dgm:pt modelId="{6733E0E4-38A0-4A40-9448-A29C5DF972D7}" type="pres">
      <dgm:prSet presAssocID="{EB43C0B6-B185-8842-B6F0-8EBD5ED700FB}" presName="connectorText" presStyleLbl="sibTrans2D1" presStyleIdx="1" presStyleCnt="2"/>
      <dgm:spPr/>
    </dgm:pt>
    <dgm:pt modelId="{FF01365C-C8AF-EC45-8F05-7C57BC95B36C}" type="pres">
      <dgm:prSet presAssocID="{352319AB-A935-7348-8CBF-C1F8D77FD34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3AA038-3057-F74F-B22C-7663C6EB6CC5}" type="presOf" srcId="{AC41B2AF-ADE0-5647-9CDD-DC5E067A1EB4}" destId="{E4718DEC-7231-F642-81D9-1710C1873E1B}" srcOrd="1" destOrd="0" presId="urn:microsoft.com/office/officeart/2005/8/layout/process1"/>
    <dgm:cxn modelId="{1ECBE33D-C31B-C743-BA96-F4996C95A8BC}" srcId="{B2317752-AD4E-B445-B589-A6DC64CCE44D}" destId="{382531AC-9179-104A-AA04-01E4B6760EF9}" srcOrd="1" destOrd="0" parTransId="{452022F0-8795-E04C-B1AA-EBE0B0A1FF0D}" sibTransId="{EB43C0B6-B185-8842-B6F0-8EBD5ED700FB}"/>
    <dgm:cxn modelId="{AA747F27-2806-E340-A257-8764069B5888}" type="presOf" srcId="{EB43C0B6-B185-8842-B6F0-8EBD5ED700FB}" destId="{6733E0E4-38A0-4A40-9448-A29C5DF972D7}" srcOrd="1" destOrd="0" presId="urn:microsoft.com/office/officeart/2005/8/layout/process1"/>
    <dgm:cxn modelId="{DE9D8688-1DB6-E94B-B066-B7B77AC06526}" type="presOf" srcId="{B2317752-AD4E-B445-B589-A6DC64CCE44D}" destId="{7FD697C1-F541-6146-AAA1-0444530106D0}" srcOrd="0" destOrd="0" presId="urn:microsoft.com/office/officeart/2005/8/layout/process1"/>
    <dgm:cxn modelId="{875C8788-3045-8E45-A569-115A09B865F1}" srcId="{B2317752-AD4E-B445-B589-A6DC64CCE44D}" destId="{B2664F8D-0F42-394A-A233-29AF650370B7}" srcOrd="0" destOrd="0" parTransId="{9D0E8C8B-DCB3-BF4D-9DD4-28808165267F}" sibTransId="{AC41B2AF-ADE0-5647-9CDD-DC5E067A1EB4}"/>
    <dgm:cxn modelId="{02CD7EC2-614B-194F-AE95-599A9EDB1786}" type="presOf" srcId="{382531AC-9179-104A-AA04-01E4B6760EF9}" destId="{A84E722D-3871-7445-BE4F-785A5D9A1DA9}" srcOrd="0" destOrd="0" presId="urn:microsoft.com/office/officeart/2005/8/layout/process1"/>
    <dgm:cxn modelId="{0E03FB0F-4515-7846-9701-D47F5E73AAEE}" type="presOf" srcId="{AC41B2AF-ADE0-5647-9CDD-DC5E067A1EB4}" destId="{F804410A-D28E-3542-A0EA-86C61D896684}" srcOrd="0" destOrd="0" presId="urn:microsoft.com/office/officeart/2005/8/layout/process1"/>
    <dgm:cxn modelId="{FC761DCB-6272-864C-9B91-AF899298810B}" type="presOf" srcId="{EB43C0B6-B185-8842-B6F0-8EBD5ED700FB}" destId="{5DDE7C45-A31E-664B-A9D3-CF9C72A31ADD}" srcOrd="0" destOrd="0" presId="urn:microsoft.com/office/officeart/2005/8/layout/process1"/>
    <dgm:cxn modelId="{40FD1328-6C0F-1A4C-9D3D-19694D77101E}" srcId="{B2317752-AD4E-B445-B589-A6DC64CCE44D}" destId="{352319AB-A935-7348-8CBF-C1F8D77FD341}" srcOrd="2" destOrd="0" parTransId="{D6C9D8DA-3A95-C048-AA8F-BD4AB1D5A12D}" sibTransId="{09D05467-422F-0943-BB44-A2EF6548BC1A}"/>
    <dgm:cxn modelId="{7DAB6E37-EB38-E547-BE4A-B05C1DBB0C4A}" type="presOf" srcId="{352319AB-A935-7348-8CBF-C1F8D77FD341}" destId="{FF01365C-C8AF-EC45-8F05-7C57BC95B36C}" srcOrd="0" destOrd="0" presId="urn:microsoft.com/office/officeart/2005/8/layout/process1"/>
    <dgm:cxn modelId="{97FBF685-E69E-0142-8702-87EE0ED78A9F}" type="presOf" srcId="{B2664F8D-0F42-394A-A233-29AF650370B7}" destId="{4CA821B0-A0F4-364F-8259-9A08595FB9D0}" srcOrd="0" destOrd="0" presId="urn:microsoft.com/office/officeart/2005/8/layout/process1"/>
    <dgm:cxn modelId="{58D8DD65-5136-DC40-8CA3-FA4B2BFE013C}" type="presParOf" srcId="{7FD697C1-F541-6146-AAA1-0444530106D0}" destId="{4CA821B0-A0F4-364F-8259-9A08595FB9D0}" srcOrd="0" destOrd="0" presId="urn:microsoft.com/office/officeart/2005/8/layout/process1"/>
    <dgm:cxn modelId="{5215D43B-E06C-C84A-A6CD-7ED5EACF1C09}" type="presParOf" srcId="{7FD697C1-F541-6146-AAA1-0444530106D0}" destId="{F804410A-D28E-3542-A0EA-86C61D896684}" srcOrd="1" destOrd="0" presId="urn:microsoft.com/office/officeart/2005/8/layout/process1"/>
    <dgm:cxn modelId="{4EE9C349-1907-DE48-A821-DBA667E27F2A}" type="presParOf" srcId="{F804410A-D28E-3542-A0EA-86C61D896684}" destId="{E4718DEC-7231-F642-81D9-1710C1873E1B}" srcOrd="0" destOrd="0" presId="urn:microsoft.com/office/officeart/2005/8/layout/process1"/>
    <dgm:cxn modelId="{D42234A9-F45E-EC4A-AB8C-FACC700008EC}" type="presParOf" srcId="{7FD697C1-F541-6146-AAA1-0444530106D0}" destId="{A84E722D-3871-7445-BE4F-785A5D9A1DA9}" srcOrd="2" destOrd="0" presId="urn:microsoft.com/office/officeart/2005/8/layout/process1"/>
    <dgm:cxn modelId="{6E61BCDB-BC99-CE49-9ED5-1FC81B2F94D3}" type="presParOf" srcId="{7FD697C1-F541-6146-AAA1-0444530106D0}" destId="{5DDE7C45-A31E-664B-A9D3-CF9C72A31ADD}" srcOrd="3" destOrd="0" presId="urn:microsoft.com/office/officeart/2005/8/layout/process1"/>
    <dgm:cxn modelId="{7B4ECDDD-A753-774B-B1FF-5D1452B7EC76}" type="presParOf" srcId="{5DDE7C45-A31E-664B-A9D3-CF9C72A31ADD}" destId="{6733E0E4-38A0-4A40-9448-A29C5DF972D7}" srcOrd="0" destOrd="0" presId="urn:microsoft.com/office/officeart/2005/8/layout/process1"/>
    <dgm:cxn modelId="{541687AF-A7DC-6C42-877F-19830CF024BD}" type="presParOf" srcId="{7FD697C1-F541-6146-AAA1-0444530106D0}" destId="{FF01365C-C8AF-EC45-8F05-7C57BC95B36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751832-8813-0544-A163-39144AB7DC50}" type="doc">
      <dgm:prSet loTypeId="urn:microsoft.com/office/officeart/2005/8/layout/vProcess5" loCatId="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F5F50B3-F1B6-2146-A957-7531E2FA5EC6}">
      <dgm:prSet phldrT="[Text]"/>
      <dgm:spPr/>
      <dgm:t>
        <a:bodyPr/>
        <a:lstStyle/>
        <a:p>
          <a:r>
            <a:rPr lang="en-US" dirty="0" smtClean="0"/>
            <a:t>Performing a specific sequence of </a:t>
          </a:r>
          <a:r>
            <a:rPr lang="en-US" b="1" dirty="0" smtClean="0">
              <a:solidFill>
                <a:schemeClr val="accent1"/>
              </a:solidFill>
            </a:rPr>
            <a:t>block eliminations </a:t>
          </a:r>
          <a:r>
            <a:rPr lang="en-US" dirty="0" smtClean="0"/>
            <a:t>to reduce problem dimensionality</a:t>
          </a:r>
          <a:endParaRPr lang="en-US" dirty="0"/>
        </a:p>
      </dgm:t>
    </dgm:pt>
    <dgm:pt modelId="{76CFBFE6-9529-7D43-ABE9-8167D7F506FB}" type="parTrans" cxnId="{E8E016FF-31DF-4440-8FA1-24B6A88816A0}">
      <dgm:prSet/>
      <dgm:spPr/>
      <dgm:t>
        <a:bodyPr/>
        <a:lstStyle/>
        <a:p>
          <a:endParaRPr lang="en-US"/>
        </a:p>
      </dgm:t>
    </dgm:pt>
    <dgm:pt modelId="{42F7D8E4-D9A2-B349-B12D-E4E710A5978D}" type="sibTrans" cxnId="{E8E016FF-31DF-4440-8FA1-24B6A88816A0}">
      <dgm:prSet/>
      <dgm:spPr>
        <a:solidFill>
          <a:schemeClr val="tx2">
            <a:alpha val="90000"/>
          </a:schemeClr>
        </a:solidFill>
      </dgm:spPr>
      <dgm:t>
        <a:bodyPr/>
        <a:lstStyle/>
        <a:p>
          <a:endParaRPr lang="en-US"/>
        </a:p>
      </dgm:t>
    </dgm:pt>
    <dgm:pt modelId="{BFE5E79B-A7BB-6742-9DC9-17C05A7B3A1D}">
      <dgm:prSet phldrT="[Text]"/>
      <dgm:spPr/>
      <dgm:t>
        <a:bodyPr/>
        <a:lstStyle/>
        <a:p>
          <a:r>
            <a:rPr lang="en-US" dirty="0" smtClean="0"/>
            <a:t>Exploiting the inherent </a:t>
          </a:r>
          <a:r>
            <a:rPr lang="en-US" b="1" dirty="0" smtClean="0">
              <a:solidFill>
                <a:schemeClr val="accent1"/>
              </a:solidFill>
            </a:rPr>
            <a:t>low-level sparsity structures</a:t>
          </a:r>
          <a:r>
            <a:rPr lang="en-US" dirty="0" smtClean="0"/>
            <a:t> in order to factorise the left-hand side matrix</a:t>
          </a:r>
          <a:endParaRPr lang="en-US" dirty="0"/>
        </a:p>
      </dgm:t>
    </dgm:pt>
    <dgm:pt modelId="{3677BFAD-D8C5-ED49-92A1-F9AA461ACDE2}" type="parTrans" cxnId="{8E43A746-8B83-1948-9A71-8D6D2999EFA6}">
      <dgm:prSet/>
      <dgm:spPr/>
      <dgm:t>
        <a:bodyPr/>
        <a:lstStyle/>
        <a:p>
          <a:endParaRPr lang="en-US"/>
        </a:p>
      </dgm:t>
    </dgm:pt>
    <dgm:pt modelId="{F078A14C-C605-5940-A139-D9400E974CFF}" type="sibTrans" cxnId="{8E43A746-8B83-1948-9A71-8D6D2999EFA6}">
      <dgm:prSet/>
      <dgm:spPr>
        <a:solidFill>
          <a:schemeClr val="tx2">
            <a:alpha val="90000"/>
          </a:schemeClr>
        </a:solidFill>
      </dgm:spPr>
      <dgm:t>
        <a:bodyPr/>
        <a:lstStyle/>
        <a:p>
          <a:endParaRPr lang="en-US"/>
        </a:p>
      </dgm:t>
    </dgm:pt>
    <dgm:pt modelId="{DB2D89B4-559B-7042-ABCB-CB90ED72950F}">
      <dgm:prSet phldrT="[Text]"/>
      <dgm:spPr/>
      <dgm:t>
        <a:bodyPr/>
        <a:lstStyle/>
        <a:p>
          <a:r>
            <a:rPr lang="en-US" dirty="0" smtClean="0"/>
            <a:t>Solving the reduced system of linear equations with the </a:t>
          </a:r>
          <a:r>
            <a:rPr lang="en-US" b="1" dirty="0" smtClean="0">
              <a:solidFill>
                <a:schemeClr val="accent1"/>
              </a:solidFill>
            </a:rPr>
            <a:t>conjugate-gradient method</a:t>
          </a:r>
          <a:endParaRPr lang="en-US" b="1" dirty="0">
            <a:solidFill>
              <a:schemeClr val="accent1"/>
            </a:solidFill>
          </a:endParaRPr>
        </a:p>
      </dgm:t>
    </dgm:pt>
    <dgm:pt modelId="{FFC9618A-26C0-8C4B-8EC1-5FEA7E609262}" type="parTrans" cxnId="{34285E08-68F0-CE43-BC4A-2A8A7A21BDE6}">
      <dgm:prSet/>
      <dgm:spPr/>
      <dgm:t>
        <a:bodyPr/>
        <a:lstStyle/>
        <a:p>
          <a:endParaRPr lang="en-US"/>
        </a:p>
      </dgm:t>
    </dgm:pt>
    <dgm:pt modelId="{281CE12C-01E9-0F47-A04E-9C858813439F}" type="sibTrans" cxnId="{34285E08-68F0-CE43-BC4A-2A8A7A21BDE6}">
      <dgm:prSet/>
      <dgm:spPr/>
      <dgm:t>
        <a:bodyPr/>
        <a:lstStyle/>
        <a:p>
          <a:endParaRPr lang="en-US"/>
        </a:p>
      </dgm:t>
    </dgm:pt>
    <dgm:pt modelId="{85296130-5246-564B-B00C-8112A3542B34}" type="pres">
      <dgm:prSet presAssocID="{D4751832-8813-0544-A163-39144AB7DC5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3BE081-2289-724C-83EC-A53CD19A6D2C}" type="pres">
      <dgm:prSet presAssocID="{D4751832-8813-0544-A163-39144AB7DC50}" presName="dummyMaxCanvas" presStyleCnt="0">
        <dgm:presLayoutVars/>
      </dgm:prSet>
      <dgm:spPr/>
    </dgm:pt>
    <dgm:pt modelId="{17A761EC-C38E-9E41-AF00-D11D732735B5}" type="pres">
      <dgm:prSet presAssocID="{D4751832-8813-0544-A163-39144AB7DC50}" presName="ThreeNodes_1" presStyleLbl="node1" presStyleIdx="0" presStyleCnt="3" custLinFactNeighborX="-72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D44D1-8EEB-3E4A-A7DE-9667D5A575AF}" type="pres">
      <dgm:prSet presAssocID="{D4751832-8813-0544-A163-39144AB7DC5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5B4C8B-02A3-2440-965C-5D7E939343D7}" type="pres">
      <dgm:prSet presAssocID="{D4751832-8813-0544-A163-39144AB7DC5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2AB23-4228-B546-B999-8E2A67A9EA9C}" type="pres">
      <dgm:prSet presAssocID="{D4751832-8813-0544-A163-39144AB7DC5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D8695D-8EA5-DB4C-838E-C3D7A2FCE5F5}" type="pres">
      <dgm:prSet presAssocID="{D4751832-8813-0544-A163-39144AB7DC5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BBEC0-4949-6F48-ABD4-FA31FDC480BD}" type="pres">
      <dgm:prSet presAssocID="{D4751832-8813-0544-A163-39144AB7DC5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D85D6-D45B-3342-B859-D2B773A03B09}" type="pres">
      <dgm:prSet presAssocID="{D4751832-8813-0544-A163-39144AB7DC5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4F929-F131-D243-9C46-B1950828AC30}" type="pres">
      <dgm:prSet presAssocID="{D4751832-8813-0544-A163-39144AB7DC5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8F2DE2-35AC-174E-93D2-EF17FECF1390}" type="presOf" srcId="{D4751832-8813-0544-A163-39144AB7DC50}" destId="{85296130-5246-564B-B00C-8112A3542B34}" srcOrd="0" destOrd="0" presId="urn:microsoft.com/office/officeart/2005/8/layout/vProcess5"/>
    <dgm:cxn modelId="{2457D34A-16C5-6A40-A326-697797C18A93}" type="presOf" srcId="{BFE5E79B-A7BB-6742-9DC9-17C05A7B3A1D}" destId="{1D4D85D6-D45B-3342-B859-D2B773A03B09}" srcOrd="1" destOrd="0" presId="urn:microsoft.com/office/officeart/2005/8/layout/vProcess5"/>
    <dgm:cxn modelId="{58DC925C-FF00-A849-9636-5452A2F6CBDB}" type="presOf" srcId="{BFE5E79B-A7BB-6742-9DC9-17C05A7B3A1D}" destId="{31BD44D1-8EEB-3E4A-A7DE-9667D5A575AF}" srcOrd="0" destOrd="0" presId="urn:microsoft.com/office/officeart/2005/8/layout/vProcess5"/>
    <dgm:cxn modelId="{E8E016FF-31DF-4440-8FA1-24B6A88816A0}" srcId="{D4751832-8813-0544-A163-39144AB7DC50}" destId="{7F5F50B3-F1B6-2146-A957-7531E2FA5EC6}" srcOrd="0" destOrd="0" parTransId="{76CFBFE6-9529-7D43-ABE9-8167D7F506FB}" sibTransId="{42F7D8E4-D9A2-B349-B12D-E4E710A5978D}"/>
    <dgm:cxn modelId="{0D516E1A-FC4A-6D44-B4EE-2578D9F12DB8}" type="presOf" srcId="{7F5F50B3-F1B6-2146-A957-7531E2FA5EC6}" destId="{17A761EC-C38E-9E41-AF00-D11D732735B5}" srcOrd="0" destOrd="0" presId="urn:microsoft.com/office/officeart/2005/8/layout/vProcess5"/>
    <dgm:cxn modelId="{B319E766-C7F0-D443-9341-387C74DFDFA3}" type="presOf" srcId="{7F5F50B3-F1B6-2146-A957-7531E2FA5EC6}" destId="{7A8BBEC0-4949-6F48-ABD4-FA31FDC480BD}" srcOrd="1" destOrd="0" presId="urn:microsoft.com/office/officeart/2005/8/layout/vProcess5"/>
    <dgm:cxn modelId="{8E43A746-8B83-1948-9A71-8D6D2999EFA6}" srcId="{D4751832-8813-0544-A163-39144AB7DC50}" destId="{BFE5E79B-A7BB-6742-9DC9-17C05A7B3A1D}" srcOrd="1" destOrd="0" parTransId="{3677BFAD-D8C5-ED49-92A1-F9AA461ACDE2}" sibTransId="{F078A14C-C605-5940-A139-D9400E974CFF}"/>
    <dgm:cxn modelId="{0A7ED2C8-4F9E-364D-BBAD-DFFAA96A6F46}" type="presOf" srcId="{DB2D89B4-559B-7042-ABCB-CB90ED72950F}" destId="{E2C4F929-F131-D243-9C46-B1950828AC30}" srcOrd="1" destOrd="0" presId="urn:microsoft.com/office/officeart/2005/8/layout/vProcess5"/>
    <dgm:cxn modelId="{34285E08-68F0-CE43-BC4A-2A8A7A21BDE6}" srcId="{D4751832-8813-0544-A163-39144AB7DC50}" destId="{DB2D89B4-559B-7042-ABCB-CB90ED72950F}" srcOrd="2" destOrd="0" parTransId="{FFC9618A-26C0-8C4B-8EC1-5FEA7E609262}" sibTransId="{281CE12C-01E9-0F47-A04E-9C858813439F}"/>
    <dgm:cxn modelId="{C8BD0725-73B3-CA4B-91EA-C1BDC6884536}" type="presOf" srcId="{42F7D8E4-D9A2-B349-B12D-E4E710A5978D}" destId="{34A2AB23-4228-B546-B999-8E2A67A9EA9C}" srcOrd="0" destOrd="0" presId="urn:microsoft.com/office/officeart/2005/8/layout/vProcess5"/>
    <dgm:cxn modelId="{0BA41E5B-4033-4F4B-A9E2-B5883041AF4F}" type="presOf" srcId="{DB2D89B4-559B-7042-ABCB-CB90ED72950F}" destId="{135B4C8B-02A3-2440-965C-5D7E939343D7}" srcOrd="0" destOrd="0" presId="urn:microsoft.com/office/officeart/2005/8/layout/vProcess5"/>
    <dgm:cxn modelId="{71EC7311-7352-484B-9FA1-F9704DE04425}" type="presOf" srcId="{F078A14C-C605-5940-A139-D9400E974CFF}" destId="{32D8695D-8EA5-DB4C-838E-C3D7A2FCE5F5}" srcOrd="0" destOrd="0" presId="urn:microsoft.com/office/officeart/2005/8/layout/vProcess5"/>
    <dgm:cxn modelId="{08F1E7FB-7967-A24D-B0D5-93586FC37C3D}" type="presParOf" srcId="{85296130-5246-564B-B00C-8112A3542B34}" destId="{E33BE081-2289-724C-83EC-A53CD19A6D2C}" srcOrd="0" destOrd="0" presId="urn:microsoft.com/office/officeart/2005/8/layout/vProcess5"/>
    <dgm:cxn modelId="{7FC32B9D-0F59-8048-A8EE-5ADD26C7BEE1}" type="presParOf" srcId="{85296130-5246-564B-B00C-8112A3542B34}" destId="{17A761EC-C38E-9E41-AF00-D11D732735B5}" srcOrd="1" destOrd="0" presId="urn:microsoft.com/office/officeart/2005/8/layout/vProcess5"/>
    <dgm:cxn modelId="{822D75B7-3FA2-CC45-87F9-9A806F794003}" type="presParOf" srcId="{85296130-5246-564B-B00C-8112A3542B34}" destId="{31BD44D1-8EEB-3E4A-A7DE-9667D5A575AF}" srcOrd="2" destOrd="0" presId="urn:microsoft.com/office/officeart/2005/8/layout/vProcess5"/>
    <dgm:cxn modelId="{C566AA52-E89C-5B4D-BB28-A7743717E70E}" type="presParOf" srcId="{85296130-5246-564B-B00C-8112A3542B34}" destId="{135B4C8B-02A3-2440-965C-5D7E939343D7}" srcOrd="3" destOrd="0" presId="urn:microsoft.com/office/officeart/2005/8/layout/vProcess5"/>
    <dgm:cxn modelId="{A4F28000-9AF2-4C42-9FBA-FC1B2E45C220}" type="presParOf" srcId="{85296130-5246-564B-B00C-8112A3542B34}" destId="{34A2AB23-4228-B546-B999-8E2A67A9EA9C}" srcOrd="4" destOrd="0" presId="urn:microsoft.com/office/officeart/2005/8/layout/vProcess5"/>
    <dgm:cxn modelId="{0281454A-53B0-EE45-8585-4555FAF55883}" type="presParOf" srcId="{85296130-5246-564B-B00C-8112A3542B34}" destId="{32D8695D-8EA5-DB4C-838E-C3D7A2FCE5F5}" srcOrd="5" destOrd="0" presId="urn:microsoft.com/office/officeart/2005/8/layout/vProcess5"/>
    <dgm:cxn modelId="{F0F83CD6-0321-D34F-BB49-F965556A3E85}" type="presParOf" srcId="{85296130-5246-564B-B00C-8112A3542B34}" destId="{7A8BBEC0-4949-6F48-ABD4-FA31FDC480BD}" srcOrd="6" destOrd="0" presId="urn:microsoft.com/office/officeart/2005/8/layout/vProcess5"/>
    <dgm:cxn modelId="{9D4BC4E2-A3DF-8045-AC33-69ACED7E9694}" type="presParOf" srcId="{85296130-5246-564B-B00C-8112A3542B34}" destId="{1D4D85D6-D45B-3342-B859-D2B773A03B09}" srcOrd="7" destOrd="0" presId="urn:microsoft.com/office/officeart/2005/8/layout/vProcess5"/>
    <dgm:cxn modelId="{DF3654E5-474C-0A40-A583-66DF1DCC173C}" type="presParOf" srcId="{85296130-5246-564B-B00C-8112A3542B34}" destId="{E2C4F929-F131-D243-9C46-B1950828AC3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821B0-A0F4-364F-8259-9A08595FB9D0}">
      <dsp:nvSpPr>
        <dsp:cNvPr id="0" name=""/>
        <dsp:cNvSpPr/>
      </dsp:nvSpPr>
      <dsp:spPr>
        <a:xfrm>
          <a:off x="7233" y="57652"/>
          <a:ext cx="2161877" cy="1297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Task Scheduling Problem</a:t>
          </a:r>
          <a:endParaRPr lang="en-US" sz="2000" kern="1200" dirty="0"/>
        </a:p>
      </dsp:txBody>
      <dsp:txXfrm>
        <a:off x="45225" y="95644"/>
        <a:ext cx="2085893" cy="1221142"/>
      </dsp:txXfrm>
    </dsp:sp>
    <dsp:sp modelId="{F804410A-D28E-3542-A0EA-86C61D896684}">
      <dsp:nvSpPr>
        <dsp:cNvPr id="0" name=""/>
        <dsp:cNvSpPr/>
      </dsp:nvSpPr>
      <dsp:spPr>
        <a:xfrm>
          <a:off x="2385298" y="438143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385298" y="545372"/>
        <a:ext cx="320822" cy="321687"/>
      </dsp:txXfrm>
    </dsp:sp>
    <dsp:sp modelId="{A84E722D-3871-7445-BE4F-785A5D9A1DA9}">
      <dsp:nvSpPr>
        <dsp:cNvPr id="0" name=""/>
        <dsp:cNvSpPr/>
      </dsp:nvSpPr>
      <dsp:spPr>
        <a:xfrm>
          <a:off x="3033861" y="57652"/>
          <a:ext cx="2161877" cy="1297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Feedback Scheduling Architecture</a:t>
          </a:r>
          <a:endParaRPr lang="en-US" sz="2000" kern="1200" dirty="0"/>
        </a:p>
      </dsp:txBody>
      <dsp:txXfrm>
        <a:off x="3071853" y="95644"/>
        <a:ext cx="2085893" cy="1221142"/>
      </dsp:txXfrm>
    </dsp:sp>
    <dsp:sp modelId="{5DDE7C45-A31E-664B-A9D3-CF9C72A31ADD}">
      <dsp:nvSpPr>
        <dsp:cNvPr id="0" name=""/>
        <dsp:cNvSpPr/>
      </dsp:nvSpPr>
      <dsp:spPr>
        <a:xfrm>
          <a:off x="5411926" y="438143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5411926" y="545372"/>
        <a:ext cx="320822" cy="321687"/>
      </dsp:txXfrm>
    </dsp:sp>
    <dsp:sp modelId="{FF01365C-C8AF-EC45-8F05-7C57BC95B36C}">
      <dsp:nvSpPr>
        <dsp:cNvPr id="0" name=""/>
        <dsp:cNvSpPr/>
      </dsp:nvSpPr>
      <dsp:spPr>
        <a:xfrm>
          <a:off x="6060489" y="57652"/>
          <a:ext cx="2161877" cy="1297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Workload Partitioning Problem</a:t>
          </a:r>
          <a:endParaRPr lang="en-US" sz="2000" kern="1200" dirty="0"/>
        </a:p>
      </dsp:txBody>
      <dsp:txXfrm>
        <a:off x="6098481" y="95644"/>
        <a:ext cx="2085893" cy="122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821B0-A0F4-364F-8259-9A08595FB9D0}">
      <dsp:nvSpPr>
        <dsp:cNvPr id="0" name=""/>
        <dsp:cNvSpPr/>
      </dsp:nvSpPr>
      <dsp:spPr>
        <a:xfrm>
          <a:off x="7233" y="57652"/>
          <a:ext cx="2161877" cy="12971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Linear Programming (LP) Formulation</a:t>
          </a:r>
          <a:endParaRPr lang="en-US" sz="2000" kern="1200" dirty="0"/>
        </a:p>
      </dsp:txBody>
      <dsp:txXfrm>
        <a:off x="45225" y="95644"/>
        <a:ext cx="2085893" cy="1221142"/>
      </dsp:txXfrm>
    </dsp:sp>
    <dsp:sp modelId="{F804410A-D28E-3542-A0EA-86C61D896684}">
      <dsp:nvSpPr>
        <dsp:cNvPr id="0" name=""/>
        <dsp:cNvSpPr/>
      </dsp:nvSpPr>
      <dsp:spPr>
        <a:xfrm>
          <a:off x="2385298" y="438143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385298" y="545372"/>
        <a:ext cx="320822" cy="321687"/>
      </dsp:txXfrm>
    </dsp:sp>
    <dsp:sp modelId="{A84E722D-3871-7445-BE4F-785A5D9A1DA9}">
      <dsp:nvSpPr>
        <dsp:cNvPr id="0" name=""/>
        <dsp:cNvSpPr/>
      </dsp:nvSpPr>
      <dsp:spPr>
        <a:xfrm>
          <a:off x="3033861" y="57652"/>
          <a:ext cx="2161877" cy="12971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Interior Point Methods (IPM)</a:t>
          </a:r>
          <a:endParaRPr lang="en-US" sz="2000" kern="1200" dirty="0"/>
        </a:p>
      </dsp:txBody>
      <dsp:txXfrm>
        <a:off x="3071853" y="95644"/>
        <a:ext cx="2085893" cy="1221142"/>
      </dsp:txXfrm>
    </dsp:sp>
    <dsp:sp modelId="{5DDE7C45-A31E-664B-A9D3-CF9C72A31ADD}">
      <dsp:nvSpPr>
        <dsp:cNvPr id="0" name=""/>
        <dsp:cNvSpPr/>
      </dsp:nvSpPr>
      <dsp:spPr>
        <a:xfrm>
          <a:off x="5411926" y="438143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5411926" y="545372"/>
        <a:ext cx="320822" cy="321687"/>
      </dsp:txXfrm>
    </dsp:sp>
    <dsp:sp modelId="{FF01365C-C8AF-EC45-8F05-7C57BC95B36C}">
      <dsp:nvSpPr>
        <dsp:cNvPr id="0" name=""/>
        <dsp:cNvSpPr/>
      </dsp:nvSpPr>
      <dsp:spPr>
        <a:xfrm>
          <a:off x="6060489" y="57652"/>
          <a:ext cx="2161877" cy="12971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Primal-Dual IPMs</a:t>
          </a:r>
          <a:endParaRPr lang="en-US" sz="2000" kern="1200" dirty="0"/>
        </a:p>
      </dsp:txBody>
      <dsp:txXfrm>
        <a:off x="6098481" y="95644"/>
        <a:ext cx="2085893" cy="1221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821B0-A0F4-364F-8259-9A08595FB9D0}">
      <dsp:nvSpPr>
        <dsp:cNvPr id="0" name=""/>
        <dsp:cNvSpPr/>
      </dsp:nvSpPr>
      <dsp:spPr>
        <a:xfrm>
          <a:off x="7233" y="57652"/>
          <a:ext cx="2161877" cy="12971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Newton’s Method</a:t>
          </a:r>
          <a:br>
            <a:rPr lang="en-US" sz="2000" kern="1200" dirty="0" smtClean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nor/>
                  </m:rPr>
                  <a:rPr lang="en-GB" sz="2400" b="1" i="0" kern="1200" smtClean="0">
                    <a:latin typeface="Cambria Math" charset="0"/>
                  </a:rPr>
                  <m:t>Ax</m:t>
                </m:r>
                <m:r>
                  <m:rPr>
                    <m:nor/>
                  </m:rPr>
                  <a:rPr lang="en-GB" sz="2400" b="1" i="0" kern="1200" smtClean="0">
                    <a:latin typeface="Cambria Math" charset="0"/>
                  </a:rPr>
                  <m:t>=</m:t>
                </m:r>
                <m:r>
                  <m:rPr>
                    <m:nor/>
                  </m:rPr>
                  <a:rPr lang="en-GB" sz="2400" b="1" i="0" kern="1200" smtClean="0">
                    <a:latin typeface="Cambria Math" charset="0"/>
                  </a:rPr>
                  <m:t>b</m:t>
                </m:r>
              </m:oMath>
            </m:oMathPara>
          </a14:m>
          <a:endParaRPr lang="en-US" sz="2400" b="1" kern="1200" dirty="0"/>
        </a:p>
      </dsp:txBody>
      <dsp:txXfrm>
        <a:off x="45225" y="95644"/>
        <a:ext cx="2085893" cy="1221142"/>
      </dsp:txXfrm>
    </dsp:sp>
    <dsp:sp modelId="{F804410A-D28E-3542-A0EA-86C61D896684}">
      <dsp:nvSpPr>
        <dsp:cNvPr id="0" name=""/>
        <dsp:cNvSpPr/>
      </dsp:nvSpPr>
      <dsp:spPr>
        <a:xfrm>
          <a:off x="2385298" y="438143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385298" y="545372"/>
        <a:ext cx="320822" cy="321687"/>
      </dsp:txXfrm>
    </dsp:sp>
    <dsp:sp modelId="{A84E722D-3871-7445-BE4F-785A5D9A1DA9}">
      <dsp:nvSpPr>
        <dsp:cNvPr id="0" name=""/>
        <dsp:cNvSpPr/>
      </dsp:nvSpPr>
      <dsp:spPr>
        <a:xfrm>
          <a:off x="3033861" y="57652"/>
          <a:ext cx="2161877" cy="12971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Block Elimination &amp; Matrix Factorisation </a:t>
          </a:r>
          <a:endParaRPr lang="en-US" sz="2000" kern="1200" dirty="0"/>
        </a:p>
      </dsp:txBody>
      <dsp:txXfrm>
        <a:off x="3071853" y="95644"/>
        <a:ext cx="2085893" cy="1221142"/>
      </dsp:txXfrm>
    </dsp:sp>
    <dsp:sp modelId="{5DDE7C45-A31E-664B-A9D3-CF9C72A31ADD}">
      <dsp:nvSpPr>
        <dsp:cNvPr id="0" name=""/>
        <dsp:cNvSpPr/>
      </dsp:nvSpPr>
      <dsp:spPr>
        <a:xfrm>
          <a:off x="5411926" y="438143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5411926" y="545372"/>
        <a:ext cx="320822" cy="321687"/>
      </dsp:txXfrm>
    </dsp:sp>
    <dsp:sp modelId="{FF01365C-C8AF-EC45-8F05-7C57BC95B36C}">
      <dsp:nvSpPr>
        <dsp:cNvPr id="0" name=""/>
        <dsp:cNvSpPr/>
      </dsp:nvSpPr>
      <dsp:spPr>
        <a:xfrm>
          <a:off x="6060489" y="57652"/>
          <a:ext cx="2161877" cy="12971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The Conjugate Gradient Method</a:t>
          </a:r>
          <a:endParaRPr lang="en-US" sz="2000" kern="1200" dirty="0"/>
        </a:p>
      </dsp:txBody>
      <dsp:txXfrm>
        <a:off x="6098481" y="95644"/>
        <a:ext cx="2085893" cy="12211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761EC-C38E-9E41-AF00-D11D732735B5}">
      <dsp:nvSpPr>
        <dsp:cNvPr id="0" name=""/>
        <dsp:cNvSpPr/>
      </dsp:nvSpPr>
      <dsp:spPr>
        <a:xfrm>
          <a:off x="0" y="0"/>
          <a:ext cx="6868631" cy="1219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Performing a specific sequence of </a:t>
          </a:r>
          <a:r>
            <a:rPr lang="en-US" sz="2400" b="1" kern="1200" dirty="0" smtClean="0">
              <a:solidFill>
                <a:schemeClr val="accent1"/>
              </a:solidFill>
            </a:rPr>
            <a:t>block eliminations </a:t>
          </a:r>
          <a:r>
            <a:rPr lang="en-US" sz="2400" kern="1200" dirty="0" smtClean="0"/>
            <a:t>to reduce problem dimensionality</a:t>
          </a:r>
          <a:endParaRPr lang="en-US" sz="2400" kern="1200" dirty="0"/>
        </a:p>
      </dsp:txBody>
      <dsp:txXfrm>
        <a:off x="35709" y="35709"/>
        <a:ext cx="5553019" cy="1147782"/>
      </dsp:txXfrm>
    </dsp:sp>
    <dsp:sp modelId="{31BD44D1-8EEB-3E4A-A7DE-9667D5A575AF}">
      <dsp:nvSpPr>
        <dsp:cNvPr id="0" name=""/>
        <dsp:cNvSpPr/>
      </dsp:nvSpPr>
      <dsp:spPr>
        <a:xfrm>
          <a:off x="606055" y="1422399"/>
          <a:ext cx="6868631" cy="1219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Exploiting the inherent </a:t>
          </a:r>
          <a:r>
            <a:rPr lang="en-US" sz="2400" b="1" kern="1200" dirty="0" smtClean="0">
              <a:solidFill>
                <a:schemeClr val="accent1"/>
              </a:solidFill>
            </a:rPr>
            <a:t>low-level sparsity structures</a:t>
          </a:r>
          <a:r>
            <a:rPr lang="en-US" sz="2400" kern="1200" dirty="0" smtClean="0"/>
            <a:t> in order to factorise the left-hand side matrix</a:t>
          </a:r>
          <a:endParaRPr lang="en-US" sz="2400" kern="1200" dirty="0"/>
        </a:p>
      </dsp:txBody>
      <dsp:txXfrm>
        <a:off x="641764" y="1458108"/>
        <a:ext cx="5398677" cy="1147782"/>
      </dsp:txXfrm>
    </dsp:sp>
    <dsp:sp modelId="{135B4C8B-02A3-2440-965C-5D7E939343D7}">
      <dsp:nvSpPr>
        <dsp:cNvPr id="0" name=""/>
        <dsp:cNvSpPr/>
      </dsp:nvSpPr>
      <dsp:spPr>
        <a:xfrm>
          <a:off x="1212111" y="2844799"/>
          <a:ext cx="6868631" cy="1219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Solving the reduced system of linear equations with the </a:t>
          </a:r>
          <a:r>
            <a:rPr lang="en-US" sz="2400" b="1" kern="1200" dirty="0" smtClean="0">
              <a:solidFill>
                <a:schemeClr val="accent1"/>
              </a:solidFill>
            </a:rPr>
            <a:t>conjugate-gradient method</a:t>
          </a:r>
          <a:endParaRPr lang="en-US" sz="2400" b="1" kern="1200" dirty="0">
            <a:solidFill>
              <a:schemeClr val="accent1"/>
            </a:solidFill>
          </a:endParaRPr>
        </a:p>
      </dsp:txBody>
      <dsp:txXfrm>
        <a:off x="1247820" y="2880508"/>
        <a:ext cx="5398677" cy="1147782"/>
      </dsp:txXfrm>
    </dsp:sp>
    <dsp:sp modelId="{34A2AB23-4228-B546-B999-8E2A67A9EA9C}">
      <dsp:nvSpPr>
        <dsp:cNvPr id="0" name=""/>
        <dsp:cNvSpPr/>
      </dsp:nvSpPr>
      <dsp:spPr>
        <a:xfrm>
          <a:off x="6076151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tx2">
            <a:alpha val="9000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254459" y="924560"/>
        <a:ext cx="435864" cy="596341"/>
      </dsp:txXfrm>
    </dsp:sp>
    <dsp:sp modelId="{32D8695D-8EA5-DB4C-838E-C3D7A2FCE5F5}">
      <dsp:nvSpPr>
        <dsp:cNvPr id="0" name=""/>
        <dsp:cNvSpPr/>
      </dsp:nvSpPr>
      <dsp:spPr>
        <a:xfrm>
          <a:off x="6682207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tx2">
            <a:alpha val="9000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860515" y="2338832"/>
        <a:ext cx="435864" cy="596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 smtClean="0">
                <a:solidFill>
                  <a:srgbClr val="003E74"/>
                </a:solidFill>
              </a:rPr>
              <a:t>Name of presentation</a:t>
            </a:r>
            <a:endParaRPr lang="en-US" b="1" dirty="0">
              <a:solidFill>
                <a:srgbClr val="003E74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3126" y="1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28 June, 2017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3126" y="1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38500" y="509588"/>
            <a:ext cx="339725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14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7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68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6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99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6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44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46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82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90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25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0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06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50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9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04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01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8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18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80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14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5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80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56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60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70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1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49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12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02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985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8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0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49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92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68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8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42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86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87425" y="3271382"/>
            <a:ext cx="7899400" cy="2676585"/>
          </a:xfrm>
          <a:prstGeom prst="rect">
            <a:avLst/>
          </a:prstGeom>
        </p:spPr>
        <p:txBody>
          <a:bodyPr/>
          <a:lstStyle/>
          <a:p>
            <a:pPr marL="514350" lvl="1" indent="-285750" eaLnBrk="1" hangingPunct="1">
              <a:buFont typeface="Arial" charset="0"/>
              <a:buChar char="•"/>
              <a:defRPr/>
            </a:pPr>
            <a:endParaRPr lang="en-US" sz="2000" i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28 June,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 smtClean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 smtClean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 smtClean="0"/>
              <a:t>Click to add quote attribution</a:t>
            </a:r>
            <a:endParaRPr lang="en-US" dirty="0" smtClean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emf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3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3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3807366"/>
            <a:ext cx="8080131" cy="817388"/>
          </a:xfrm>
        </p:spPr>
        <p:txBody>
          <a:bodyPr/>
          <a:lstStyle/>
          <a:p>
            <a:pPr algn="ctr"/>
            <a:r>
              <a:rPr lang="en-US" sz="2000" dirty="0" smtClean="0"/>
              <a:t>Anand Kasture </a:t>
            </a:r>
          </a:p>
          <a:p>
            <a:pPr algn="ctr"/>
            <a:r>
              <a:rPr lang="en-US" sz="2000" dirty="0" smtClean="0"/>
              <a:t>Supervisor: </a:t>
            </a:r>
            <a:r>
              <a:rPr lang="en-US" sz="2000" dirty="0" err="1" smtClean="0"/>
              <a:t>Dr</a:t>
            </a:r>
            <a:r>
              <a:rPr lang="en-US" sz="2000" dirty="0" smtClean="0"/>
              <a:t> Eric Kerrigan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50689"/>
            <a:ext cx="8229600" cy="1143000"/>
          </a:xfrm>
        </p:spPr>
        <p:txBody>
          <a:bodyPr/>
          <a:lstStyle/>
          <a:p>
            <a:pPr algn="ctr"/>
            <a:r>
              <a:rPr lang="en-US" sz="4400" dirty="0" smtClean="0">
                <a:latin typeface="+mj-lt"/>
                <a:ea typeface="Helvetica" charset="0"/>
                <a:cs typeface="Helvetica" charset="0"/>
              </a:rPr>
              <a:t>Optimal Control and Scheduling of Computing Systems</a:t>
            </a:r>
            <a:endParaRPr lang="en-US" sz="4400" dirty="0">
              <a:latin typeface="+mj-lt"/>
              <a:ea typeface="Helvetica" charset="0"/>
              <a:cs typeface="Helvetica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095255" y="669879"/>
            <a:ext cx="1591545" cy="25717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28 June 2017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6110654" y="480687"/>
            <a:ext cx="2576146" cy="16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EE4-T Final Year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432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7250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Mehrotra’s Predictor-Corrector Method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911703" y="4079404"/>
            <a:ext cx="675004" cy="0"/>
          </a:xfrm>
          <a:prstGeom prst="straightConnector1">
            <a:avLst/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34805"/>
            <a:ext cx="6829974" cy="4525317"/>
          </a:xfrm>
          <a:prstGeom prst="rect">
            <a:avLst/>
          </a:prstGeom>
        </p:spPr>
      </p:pic>
      <p:sp>
        <p:nvSpPr>
          <p:cNvPr id="8" name="Alternate Process 7"/>
          <p:cNvSpPr/>
          <p:nvPr/>
        </p:nvSpPr>
        <p:spPr>
          <a:xfrm>
            <a:off x="1041990" y="2512963"/>
            <a:ext cx="3925664" cy="801737"/>
          </a:xfrm>
          <a:prstGeom prst="flowChartAlternateProcess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lternate Process 9"/>
          <p:cNvSpPr/>
          <p:nvPr/>
        </p:nvSpPr>
        <p:spPr>
          <a:xfrm>
            <a:off x="5004919" y="5515369"/>
            <a:ext cx="2244989" cy="559888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 solves per iteration </a:t>
            </a:r>
            <a:endParaRPr lang="en-US" sz="1600" dirty="0"/>
          </a:p>
        </p:txBody>
      </p:sp>
      <p:sp>
        <p:nvSpPr>
          <p:cNvPr id="12" name="Alternate Process 11"/>
          <p:cNvSpPr/>
          <p:nvPr/>
        </p:nvSpPr>
        <p:spPr>
          <a:xfrm>
            <a:off x="1041989" y="4079405"/>
            <a:ext cx="4400449" cy="826704"/>
          </a:xfrm>
          <a:prstGeom prst="flowChartAlternateProcess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stCxn id="10" idx="0"/>
            <a:endCxn id="12" idx="3"/>
          </p:cNvCxnSpPr>
          <p:nvPr/>
        </p:nvCxnSpPr>
        <p:spPr>
          <a:xfrm rot="16200000" flipV="1">
            <a:off x="5273620" y="4661575"/>
            <a:ext cx="1022612" cy="684976"/>
          </a:xfrm>
          <a:prstGeom prst="bentConnector2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16200000" flipV="1">
            <a:off x="4246766" y="3634721"/>
            <a:ext cx="2601537" cy="1159758"/>
          </a:xfrm>
          <a:prstGeom prst="bentConnector3">
            <a:avLst>
              <a:gd name="adj1" fmla="val 100019"/>
            </a:avLst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8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Feedback Scheduling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2" y="2277066"/>
            <a:ext cx="8007389" cy="3051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516951"/>
            <a:ext cx="8015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lvl="1" indent="-363538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/>
              <a:t>	[</a:t>
            </a:r>
            <a:r>
              <a:rPr lang="en-US" sz="1100" dirty="0" err="1"/>
              <a:t>Thammawichai</a:t>
            </a:r>
            <a:r>
              <a:rPr lang="en-US" sz="1100" dirty="0"/>
              <a:t> and Kerrigan, 2016] </a:t>
            </a:r>
            <a:r>
              <a:rPr lang="en-US" sz="1100" dirty="0" err="1"/>
              <a:t>Thammawichai</a:t>
            </a:r>
            <a:r>
              <a:rPr lang="en-US" sz="1100" dirty="0"/>
              <a:t>, M. and Kerrigan, E. C. (2016</a:t>
            </a:r>
            <a:r>
              <a:rPr lang="en-US" sz="1100" dirty="0" smtClean="0"/>
              <a:t>). </a:t>
            </a:r>
            <a:r>
              <a:rPr lang="en-US" sz="1100" u="sng" dirty="0" smtClean="0"/>
              <a:t>Feedback </a:t>
            </a:r>
            <a:r>
              <a:rPr lang="en-US" sz="1100" u="sng" dirty="0"/>
              <a:t>scheduling for energy-efficient real-time homogeneous multiprocessor systems</a:t>
            </a:r>
            <a:r>
              <a:rPr lang="en-US" sz="1100" dirty="0"/>
              <a:t>. In 2016 IEEE 55th Conference on Decision and Control (CDC)</a:t>
            </a:r>
            <a:endParaRPr lang="en-US" sz="1400" i="0" dirty="0"/>
          </a:p>
          <a:p>
            <a:pPr marL="363538" indent="-363538">
              <a:spcBef>
                <a:spcPts val="0"/>
              </a:spcBef>
              <a:spcAft>
                <a:spcPts val="0"/>
              </a:spcAft>
            </a:pPr>
            <a:endParaRPr lang="en-US" sz="1800" i="0" dirty="0" smtClean="0">
              <a:solidFill>
                <a:srgbClr val="040404"/>
              </a:solidFill>
              <a:latin typeface="+mn-lt"/>
            </a:endParaRPr>
          </a:p>
        </p:txBody>
      </p:sp>
      <p:sp>
        <p:nvSpPr>
          <p:cNvPr id="20" name="Alternate Process 19"/>
          <p:cNvSpPr/>
          <p:nvPr/>
        </p:nvSpPr>
        <p:spPr>
          <a:xfrm>
            <a:off x="1253797" y="2184319"/>
            <a:ext cx="2829105" cy="708618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Discrete-Time Optimal Control Problem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68350" y="2892937"/>
            <a:ext cx="5316" cy="403156"/>
          </a:xfrm>
          <a:prstGeom prst="straightConnector1">
            <a:avLst/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851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Different Deadline LP Formulation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36" y="1833202"/>
            <a:ext cx="5429319" cy="1369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2" y="3632407"/>
            <a:ext cx="2993292" cy="2256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54" y="3639896"/>
            <a:ext cx="3044773" cy="2248716"/>
          </a:xfrm>
          <a:prstGeom prst="rect">
            <a:avLst/>
          </a:prstGeom>
        </p:spPr>
      </p:pic>
      <p:sp>
        <p:nvSpPr>
          <p:cNvPr id="8" name="Alternate Process 7"/>
          <p:cNvSpPr/>
          <p:nvPr/>
        </p:nvSpPr>
        <p:spPr>
          <a:xfrm>
            <a:off x="6647112" y="2276054"/>
            <a:ext cx="448143" cy="48423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4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Decision Variables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3" y="1905969"/>
            <a:ext cx="8173837" cy="3257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lternate Process 9"/>
              <p:cNvSpPr/>
              <p:nvPr/>
            </p:nvSpPr>
            <p:spPr>
              <a:xfrm>
                <a:off x="343879" y="1905969"/>
                <a:ext cx="2517854" cy="828764"/>
              </a:xfrm>
              <a:prstGeom prst="flowChartAlternateProcess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600" b="1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 b="1" i="0" smtClean="0">
                            <a:latin typeface="Cambria Math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1600" dirty="0" smtClean="0"/>
                  <a:t/>
                </a:r>
                <a:br>
                  <a:rPr lang="en-US" sz="1600" dirty="0" smtClean="0"/>
                </a:br>
                <a:r>
                  <a:rPr lang="en-US" sz="1600" dirty="0" smtClean="0"/>
                  <a:t>Remaining execution times for every task at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GB" sz="16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>
                            <a:latin typeface="Cambria Math" charset="0"/>
                          </a:rPr>
                          <m:t>k</m:t>
                        </m:r>
                      </m:sub>
                    </m:sSub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0" name="Alternate Proces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79" y="1905969"/>
                <a:ext cx="2517854" cy="828764"/>
              </a:xfrm>
              <a:prstGeom prst="flowChartAlternateProcess">
                <a:avLst/>
              </a:prstGeom>
              <a:blipFill rotWithShape="0">
                <a:blip r:embed="rId4"/>
                <a:stretch>
                  <a:fillRect t="-2143" b="-4357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lternate Process 10"/>
              <p:cNvSpPr/>
              <p:nvPr/>
            </p:nvSpPr>
            <p:spPr>
              <a:xfrm>
                <a:off x="4572000" y="5332449"/>
                <a:ext cx="4174067" cy="852854"/>
              </a:xfrm>
              <a:prstGeom prst="flowChartAlternateProcess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600" b="1" i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 b="1">
                            <a:latin typeface="Cambria Math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1600" dirty="0"/>
                  <a:t/>
                </a:r>
                <a:br>
                  <a:rPr lang="en-US" sz="1600" dirty="0"/>
                </a:br>
                <a:r>
                  <a:rPr lang="en-US" sz="1600" dirty="0" smtClean="0"/>
                  <a:t>Proportion of time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sz="1600" i="1" smtClean="0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>
                            <a:latin typeface="Cambria Math" charset="0"/>
                          </a:rPr>
                          <m:t>k</m:t>
                        </m:r>
                      </m:sub>
                    </m:sSub>
                    <m:r>
                      <a:rPr lang="en-GB" sz="1600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>
                            <a:latin typeface="Cambria Math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GB" sz="1600" b="0" i="0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GB" sz="1600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1600" dirty="0" smtClean="0"/>
                  <a:t> allocated for every (task, speed-level) permutation</a:t>
                </a:r>
                <a:endParaRPr lang="en-US" sz="1600" dirty="0"/>
              </a:p>
            </p:txBody>
          </p:sp>
        </mc:Choice>
        <mc:Fallback xmlns="">
          <p:sp>
            <p:nvSpPr>
              <p:cNvPr id="11" name="Alternate Process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32449"/>
                <a:ext cx="4174067" cy="852854"/>
              </a:xfrm>
              <a:prstGeom prst="flowChartAlternateProcess">
                <a:avLst/>
              </a:prstGeom>
              <a:blipFill rotWithShape="0">
                <a:blip r:embed="rId5"/>
                <a:stretch>
                  <a:fillRect t="-1389" r="-726" b="-833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28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Example Solution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0" b="22715"/>
          <a:stretch/>
        </p:blipFill>
        <p:spPr>
          <a:xfrm>
            <a:off x="380999" y="1833202"/>
            <a:ext cx="6079067" cy="43076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163700"/>
              </p:ext>
            </p:extLst>
          </p:nvPr>
        </p:nvGraphicFramePr>
        <p:xfrm>
          <a:off x="6620933" y="2506052"/>
          <a:ext cx="2065867" cy="279408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07068"/>
                <a:gridCol w="558799"/>
              </a:tblGrid>
              <a:tr h="4064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Size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58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of Tasks (n)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958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of Time Steps (N)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58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of Speed Levels (l)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796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The Lagrangian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7" y="2116586"/>
            <a:ext cx="6646145" cy="346204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2462560" y="3594224"/>
            <a:ext cx="504056" cy="648072"/>
          </a:xfrm>
          <a:prstGeom prst="ellipse">
            <a:avLst/>
          </a:prstGeom>
          <a:solidFill>
            <a:schemeClr val="accent1">
              <a:alpha val="3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773960" y="3594224"/>
            <a:ext cx="504056" cy="648072"/>
          </a:xfrm>
          <a:prstGeom prst="ellipse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62560" y="4703357"/>
            <a:ext cx="504056" cy="648072"/>
          </a:xfrm>
          <a:prstGeom prst="ellipse">
            <a:avLst/>
          </a:prstGeom>
          <a:solidFill>
            <a:srgbClr val="FFC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665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The KKT Optimality Conditions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4319"/>
            <a:ext cx="5545671" cy="2818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638" y="2184319"/>
            <a:ext cx="2103658" cy="28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42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Newton’s Method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4" y="1981868"/>
            <a:ext cx="7652535" cy="320463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7200" y="2396067"/>
            <a:ext cx="8424331" cy="0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57200" y="4428067"/>
            <a:ext cx="8424331" cy="0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405467" y="1737033"/>
            <a:ext cx="7801" cy="3813913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776647" y="1737033"/>
            <a:ext cx="7801" cy="3813913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Alternate Process 18"/>
              <p:cNvSpPr/>
              <p:nvPr/>
            </p:nvSpPr>
            <p:spPr>
              <a:xfrm>
                <a:off x="821267" y="5741735"/>
                <a:ext cx="3175000" cy="399142"/>
              </a:xfrm>
              <a:prstGeom prst="flowChartAlternateProcess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600" b="0" i="0" smtClean="0">
                            <a:latin typeface="Cambria Math" charset="0"/>
                          </a:rPr>
                          <m:t>T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 b="0" i="0" smtClean="0">
                            <a:latin typeface="Cambria Math" charset="0"/>
                          </a:rPr>
                          <m:t>k</m:t>
                        </m:r>
                      </m:sub>
                    </m:sSub>
                    <m:r>
                      <a:rPr lang="en-GB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dirty="0"/>
                          <m:t>Λ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>
                            <a:latin typeface="Cambria Math" charset="0"/>
                          </a:rPr>
                          <m:t>k</m:t>
                        </m:r>
                      </m:sub>
                    </m:sSub>
                    <m:r>
                      <a:rPr lang="en-GB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are diagonal matrices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Alternate Process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67" y="5741735"/>
                <a:ext cx="3175000" cy="399142"/>
              </a:xfrm>
              <a:prstGeom prst="flowChartAlternateProcess">
                <a:avLst/>
              </a:prstGeom>
              <a:blipFill rotWithShape="0">
                <a:blip r:embed="rId4"/>
                <a:stretch>
                  <a:fillRect t="-62319" b="-8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98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Constituent Sub-Block Matrices (B)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506" r="152" b="37407"/>
          <a:stretch/>
        </p:blipFill>
        <p:spPr>
          <a:xfrm>
            <a:off x="821651" y="3996267"/>
            <a:ext cx="7280949" cy="2178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25" y="1946733"/>
            <a:ext cx="5461000" cy="19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60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Constituent Sub-Block Matrices (D)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1" t="22723" r="21391" b="23080"/>
          <a:stretch/>
        </p:blipFill>
        <p:spPr>
          <a:xfrm>
            <a:off x="5130800" y="1737033"/>
            <a:ext cx="3801533" cy="4528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33202"/>
            <a:ext cx="4707298" cy="37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414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7250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Aims &amp; Objectives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8921"/>
            <a:ext cx="8229600" cy="3991764"/>
          </a:xfrm>
        </p:spPr>
        <p:txBody>
          <a:bodyPr/>
          <a:lstStyle/>
          <a:p>
            <a:r>
              <a:rPr lang="en-US" sz="2400" dirty="0" smtClean="0"/>
              <a:t>Reinforce the </a:t>
            </a:r>
            <a:r>
              <a:rPr lang="en-US" sz="2400" b="1" dirty="0" smtClean="0">
                <a:solidFill>
                  <a:schemeClr val="tx2"/>
                </a:solidFill>
              </a:rPr>
              <a:t>natural applicability </a:t>
            </a:r>
            <a:r>
              <a:rPr lang="en-US" sz="2400" dirty="0" smtClean="0"/>
              <a:t>of </a:t>
            </a:r>
            <a:br>
              <a:rPr lang="en-US" sz="2400" dirty="0" smtClean="0"/>
            </a:br>
            <a:r>
              <a:rPr lang="en-US" sz="2400" dirty="0" smtClean="0"/>
              <a:t>robust mathematical </a:t>
            </a:r>
            <a:r>
              <a:rPr lang="en-US" sz="2400" b="1" dirty="0" smtClean="0">
                <a:solidFill>
                  <a:srgbClr val="00B050"/>
                </a:solidFill>
              </a:rPr>
              <a:t>optimisation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methods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to </a:t>
            </a:r>
            <a:br>
              <a:rPr lang="en-US" sz="2400" dirty="0" smtClean="0"/>
            </a:br>
            <a:r>
              <a:rPr lang="en-US" sz="2400" dirty="0" smtClean="0"/>
              <a:t>real-time multi-processor </a:t>
            </a:r>
            <a:r>
              <a:rPr lang="en-US" sz="2400" b="1" dirty="0" smtClean="0">
                <a:solidFill>
                  <a:srgbClr val="C00000"/>
                </a:solidFill>
              </a:rPr>
              <a:t>task-scheduling problems</a:t>
            </a:r>
            <a:r>
              <a:rPr lang="en-US" sz="2400" dirty="0" smtClean="0"/>
              <a:t>.</a:t>
            </a:r>
          </a:p>
          <a:p>
            <a:endParaRPr lang="en-US" dirty="0"/>
          </a:p>
          <a:p>
            <a:r>
              <a:rPr lang="en-US" sz="2400" dirty="0" smtClean="0"/>
              <a:t>Establish </a:t>
            </a:r>
            <a:r>
              <a:rPr lang="en-US" sz="2400" b="1" dirty="0" smtClean="0">
                <a:solidFill>
                  <a:schemeClr val="tx2"/>
                </a:solidFill>
              </a:rPr>
              <a:t>desirable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</a:rPr>
              <a:t>scaling properties </a:t>
            </a:r>
            <a:r>
              <a:rPr lang="en-US" sz="2400" dirty="0" smtClean="0"/>
              <a:t>of an optimisation based approach through efficient low-level algebraic computations.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57" y="4401236"/>
            <a:ext cx="2805212" cy="18613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7185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35" y="1879678"/>
            <a:ext cx="7781136" cy="32595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Eliminating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i="0" smtClean="0">
                        <a:solidFill>
                          <a:schemeClr val="tx2"/>
                        </a:solidFill>
                        <a:latin typeface="Cambria Math" charset="0"/>
                      </a:rPr>
                      <m:t>∆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t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k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  <a:blipFill rotWithShape="0">
                <a:blip r:embed="rId4"/>
                <a:stretch>
                  <a:fillRect l="-2593" t="-13253" b="-34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21738" y="2421467"/>
            <a:ext cx="8265062" cy="0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60768" y="4191000"/>
            <a:ext cx="8226032" cy="1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09533" y="1879680"/>
            <a:ext cx="1448" cy="3259587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371599" y="1879680"/>
            <a:ext cx="1448" cy="3259587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Alternate Process 18"/>
              <p:cNvSpPr/>
              <p:nvPr/>
            </p:nvSpPr>
            <p:spPr>
              <a:xfrm>
                <a:off x="743335" y="5424559"/>
                <a:ext cx="2428416" cy="399142"/>
              </a:xfrm>
              <a:prstGeom prst="flowChartAlternateProcess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600" i="0">
                            <a:latin typeface="Cambria Math" charset="0"/>
                          </a:rPr>
                          <m:t>∑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 b="0" i="0" smtClean="0">
                            <a:latin typeface="Cambria Math" charset="0"/>
                          </a:rPr>
                          <m:t>k</m:t>
                        </m:r>
                      </m:sub>
                    </m:sSub>
                    <m:r>
                      <a:rPr lang="en-GB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is a diagonal matrix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Alternate Process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5" y="5424559"/>
                <a:ext cx="2428416" cy="399142"/>
              </a:xfrm>
              <a:prstGeom prst="flowChartAlternateProcess">
                <a:avLst/>
              </a:prstGeom>
              <a:blipFill rotWithShape="0">
                <a:blip r:embed="rId5"/>
                <a:stretch>
                  <a:fillRect t="-62319" b="-8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 bwMode="auto">
          <a:xfrm>
            <a:off x="3063694" y="3474063"/>
            <a:ext cx="483840" cy="431645"/>
          </a:xfrm>
          <a:prstGeom prst="ellipse">
            <a:avLst/>
          </a:prstGeom>
          <a:solidFill>
            <a:srgbClr val="FFC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099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56" y="2015749"/>
            <a:ext cx="7672548" cy="2979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Eliminating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i="0" smtClean="0">
                        <a:solidFill>
                          <a:schemeClr val="tx2"/>
                        </a:solidFill>
                        <a:latin typeface="Cambria Math" charset="0"/>
                      </a:rPr>
                      <m:t>∆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k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  <a:blipFill rotWithShape="0">
                <a:blip r:embed="rId4"/>
                <a:stretch>
                  <a:fillRect l="-2593" t="-13253" b="-34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21738" y="2489200"/>
            <a:ext cx="8265062" cy="0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60768" y="4078545"/>
            <a:ext cx="8226032" cy="1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106333" y="1879680"/>
            <a:ext cx="1448" cy="3259587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371599" y="1879680"/>
            <a:ext cx="1448" cy="3259587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Alternate Process 18"/>
              <p:cNvSpPr/>
              <p:nvPr/>
            </p:nvSpPr>
            <p:spPr>
              <a:xfrm>
                <a:off x="743334" y="5424559"/>
                <a:ext cx="2863465" cy="399142"/>
              </a:xfrm>
              <a:prstGeom prst="flowChartAlternateProcess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600" b="0" i="0" smtClean="0">
                            <a:latin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 b="0" i="0" smtClean="0">
                            <a:latin typeface="Cambria Math" charset="0"/>
                          </a:rPr>
                          <m:t>k</m:t>
                        </m:r>
                      </m:sub>
                    </m:sSub>
                    <m:r>
                      <a:rPr lang="en-GB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is a dense square matrix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Alternate Process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4" y="5424559"/>
                <a:ext cx="2863465" cy="399142"/>
              </a:xfrm>
              <a:prstGeom prst="flowChartAlternateProcess">
                <a:avLst/>
              </a:prstGeom>
              <a:blipFill rotWithShape="0">
                <a:blip r:embed="rId5"/>
                <a:stretch>
                  <a:fillRect t="-62319" b="-8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 bwMode="auto">
          <a:xfrm>
            <a:off x="2731247" y="3288432"/>
            <a:ext cx="483840" cy="431645"/>
          </a:xfrm>
          <a:prstGeom prst="ellipse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762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The Reduced Jacobian Matrix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sp>
        <p:nvSpPr>
          <p:cNvPr id="19" name="Alternate Process 18"/>
          <p:cNvSpPr/>
          <p:nvPr/>
        </p:nvSpPr>
        <p:spPr>
          <a:xfrm>
            <a:off x="854267" y="5466125"/>
            <a:ext cx="2863465" cy="399142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Jacobian for (</a:t>
            </a:r>
            <a:r>
              <a:rPr lang="en-US" sz="1600" dirty="0" err="1" smtClean="0"/>
              <a:t>n,N,l</a:t>
            </a:r>
            <a:r>
              <a:rPr lang="en-US" sz="1600" dirty="0" smtClean="0"/>
              <a:t>) = (4,2,5)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3" t="22469" r="17717" b="22555"/>
          <a:stretch/>
        </p:blipFill>
        <p:spPr>
          <a:xfrm>
            <a:off x="457199" y="1695884"/>
            <a:ext cx="3657600" cy="3770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8" t="22533" r="17255" b="22738"/>
          <a:stretch/>
        </p:blipFill>
        <p:spPr>
          <a:xfrm>
            <a:off x="4572000" y="1695884"/>
            <a:ext cx="3776133" cy="3753301"/>
          </a:xfrm>
          <a:prstGeom prst="rect">
            <a:avLst/>
          </a:prstGeom>
        </p:spPr>
      </p:pic>
      <p:sp>
        <p:nvSpPr>
          <p:cNvPr id="14" name="Alternate Process 13"/>
          <p:cNvSpPr/>
          <p:nvPr/>
        </p:nvSpPr>
        <p:spPr>
          <a:xfrm>
            <a:off x="4985229" y="5466125"/>
            <a:ext cx="3159705" cy="399142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Jacobian for (</a:t>
            </a:r>
            <a:r>
              <a:rPr lang="en-US" sz="1600" dirty="0" err="1" smtClean="0"/>
              <a:t>n,N,l</a:t>
            </a:r>
            <a:r>
              <a:rPr lang="en-US" sz="1600" dirty="0" smtClean="0"/>
              <a:t>) = (20,10,25)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8843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The Rao, Wright &amp; Rawlings Paper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"/>
          <a:stretch/>
        </p:blipFill>
        <p:spPr>
          <a:xfrm>
            <a:off x="457199" y="1833201"/>
            <a:ext cx="6485467" cy="2731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53" y="2852632"/>
            <a:ext cx="5283313" cy="34233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342466" y="2756464"/>
            <a:ext cx="1" cy="3437624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031066" y="4564294"/>
            <a:ext cx="5537200" cy="0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809999" y="2756464"/>
            <a:ext cx="1" cy="3437624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031066" y="3582161"/>
            <a:ext cx="5537200" cy="0"/>
          </a:xfrm>
          <a:prstGeom prst="line">
            <a:avLst/>
          </a:prstGeom>
          <a:ln w="19050" cmpd="sng">
            <a:solidFill>
              <a:schemeClr val="accent1">
                <a:alpha val="93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 bwMode="auto">
          <a:xfrm>
            <a:off x="4114292" y="3622933"/>
            <a:ext cx="441507" cy="688758"/>
          </a:xfrm>
          <a:prstGeom prst="ellipse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114292" y="3582160"/>
            <a:ext cx="779441" cy="432600"/>
          </a:xfrm>
          <a:prstGeom prst="ellipse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90650" y="4508666"/>
            <a:ext cx="779441" cy="432600"/>
          </a:xfrm>
          <a:prstGeom prst="ellipse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290679" y="4543772"/>
            <a:ext cx="441507" cy="688758"/>
          </a:xfrm>
          <a:prstGeom prst="ellipse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429066" y="5766442"/>
            <a:ext cx="369667" cy="427646"/>
          </a:xfrm>
          <a:prstGeom prst="ellipse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793133" y="5466070"/>
            <a:ext cx="369667" cy="427646"/>
          </a:xfrm>
          <a:prstGeom prst="ellipse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114292" y="2184319"/>
            <a:ext cx="855641" cy="102248"/>
          </a:xfrm>
          <a:prstGeom prst="ellipse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070091" y="2192584"/>
            <a:ext cx="855641" cy="102248"/>
          </a:xfrm>
          <a:prstGeom prst="ellipse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1334998" y="4347715"/>
            <a:ext cx="874802" cy="81089"/>
          </a:xfrm>
          <a:prstGeom prst="ellipse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6491813" y="5466069"/>
            <a:ext cx="348754" cy="366487"/>
          </a:xfrm>
          <a:prstGeom prst="ellipse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561024" y="2750384"/>
            <a:ext cx="855641" cy="102248"/>
          </a:xfrm>
          <a:prstGeom prst="ellipse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501" y="5425425"/>
            <a:ext cx="320579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Rao, C. V., Wright, S. J. &amp; Rawlings, J. B. (1998), ‘Application of interior-point methods to model predictive control’, Journal of optimization theory and applications 99(3), 723– 757. </a:t>
            </a:r>
          </a:p>
          <a:p>
            <a:pPr marL="363538" indent="-363538">
              <a:spcBef>
                <a:spcPts val="0"/>
              </a:spcBef>
              <a:spcAft>
                <a:spcPts val="0"/>
              </a:spcAft>
            </a:pPr>
            <a:endParaRPr lang="en-US" sz="1100" i="0" dirty="0" smtClean="0">
              <a:solidFill>
                <a:srgbClr val="040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31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Eliminating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i="0" smtClean="0">
                        <a:solidFill>
                          <a:schemeClr val="tx2"/>
                        </a:solidFill>
                        <a:latin typeface="Cambria Math" charset="0"/>
                      </a:rPr>
                      <m:t>∆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k</m:t>
                        </m:r>
                      </m:sub>
                    </m:sSub>
                    <m:r>
                      <m:rPr>
                        <m:nor/>
                      </m:rPr>
                      <a:rPr lang="en-GB" b="1" i="0" smtClean="0">
                        <a:solidFill>
                          <a:schemeClr val="tx2"/>
                        </a:solidFill>
                        <a:latin typeface="Cambria Math" charset="0"/>
                      </a:rPr>
                      <m:t>,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tx2"/>
                        </a:solidFill>
                        <a:latin typeface="Cambria Math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nor/>
                          </m:rPr>
                          <a:rPr lang="en-GB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k</m:t>
                        </m:r>
                      </m:sub>
                    </m:sSub>
                    <m:r>
                      <m:rPr>
                        <m:nor/>
                      </m:rPr>
                      <a:rPr lang="en-GB" b="1" i="0" smtClean="0">
                        <a:solidFill>
                          <a:schemeClr val="tx2"/>
                        </a:solidFill>
                        <a:latin typeface="Cambria Math" charset="0"/>
                      </a:rPr>
                      <m:t>,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tx2"/>
                        </a:solidFill>
                        <a:latin typeface="Cambria Math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GB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k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  <a:blipFill rotWithShape="0">
                <a:blip r:embed="rId3"/>
                <a:stretch>
                  <a:fillRect l="-2593" t="-13253" b="-34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76" y="3029635"/>
            <a:ext cx="2186248" cy="6111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3774291"/>
            <a:ext cx="5359400" cy="6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29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Eliminating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i="0" smtClean="0">
                        <a:solidFill>
                          <a:schemeClr val="tx2"/>
                        </a:solidFill>
                        <a:latin typeface="Cambria Math" charset="0"/>
                      </a:rPr>
                      <m:t>∆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k</m:t>
                        </m:r>
                      </m:sub>
                    </m:sSub>
                    <m:r>
                      <m:rPr>
                        <m:nor/>
                      </m:rPr>
                      <a:rPr lang="en-GB" b="1" i="0" smtClean="0">
                        <a:solidFill>
                          <a:schemeClr val="tx2"/>
                        </a:solidFill>
                        <a:latin typeface="Cambria Math" charset="0"/>
                      </a:rPr>
                      <m:t>,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tx2"/>
                        </a:solidFill>
                        <a:latin typeface="Cambria Math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nor/>
                          </m:rPr>
                          <a:rPr lang="en-GB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k</m:t>
                        </m:r>
                      </m:sub>
                    </m:sSub>
                    <m:r>
                      <m:rPr>
                        <m:nor/>
                      </m:rPr>
                      <a:rPr lang="en-GB" b="1" i="0" smtClean="0">
                        <a:solidFill>
                          <a:schemeClr val="tx2"/>
                        </a:solidFill>
                        <a:latin typeface="Cambria Math" charset="0"/>
                      </a:rPr>
                      <m:t>,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tx2"/>
                        </a:solidFill>
                        <a:latin typeface="Cambria Math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GB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k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  <a:blipFill rotWithShape="0">
                <a:blip r:embed="rId3"/>
                <a:stretch>
                  <a:fillRect l="-2593" t="-13253" b="-34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55" y="2019942"/>
            <a:ext cx="4221889" cy="1261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81556"/>
            <a:ext cx="8473395" cy="1587510"/>
          </a:xfrm>
          <a:prstGeom prst="rect">
            <a:avLst/>
          </a:prstGeom>
        </p:spPr>
      </p:pic>
      <p:sp>
        <p:nvSpPr>
          <p:cNvPr id="11" name="Alternate Process 10"/>
          <p:cNvSpPr/>
          <p:nvPr/>
        </p:nvSpPr>
        <p:spPr bwMode="auto">
          <a:xfrm>
            <a:off x="4905066" y="2333898"/>
            <a:ext cx="1165534" cy="570168"/>
          </a:xfrm>
          <a:prstGeom prst="flowChartAlternateProcess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2" name="Alternate Process 11"/>
          <p:cNvSpPr/>
          <p:nvPr/>
        </p:nvSpPr>
        <p:spPr bwMode="auto">
          <a:xfrm>
            <a:off x="4322299" y="3878421"/>
            <a:ext cx="749234" cy="439579"/>
          </a:xfrm>
          <a:prstGeom prst="flowChartAlternateProcess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3" name="Alternate Process 12"/>
          <p:cNvSpPr/>
          <p:nvPr/>
        </p:nvSpPr>
        <p:spPr bwMode="auto">
          <a:xfrm>
            <a:off x="6764485" y="3862946"/>
            <a:ext cx="749234" cy="439579"/>
          </a:xfrm>
          <a:prstGeom prst="flowChartAlternateProcess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105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Reconstruction Equations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86" y="1785117"/>
            <a:ext cx="4424317" cy="1095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86" y="3478434"/>
            <a:ext cx="4855269" cy="62789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616200" y="2928396"/>
            <a:ext cx="1" cy="550038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86" y="4619084"/>
            <a:ext cx="4506087" cy="110066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616200" y="4157046"/>
            <a:ext cx="1" cy="550038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12"/>
          <p:cNvSpPr/>
          <p:nvPr/>
        </p:nvSpPr>
        <p:spPr bwMode="auto">
          <a:xfrm>
            <a:off x="3702910" y="3572593"/>
            <a:ext cx="1097690" cy="439579"/>
          </a:xfrm>
          <a:prstGeom prst="flowChartAlternateProcess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165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</p:spPr>
            <p:txBody>
              <a:bodyPr/>
              <a:lstStyle/>
              <a:p>
                <a:r>
                  <a:rPr lang="en-GB" dirty="0" smtClean="0">
                    <a:solidFill>
                      <a:schemeClr val="tx2"/>
                    </a:solidFill>
                  </a:rPr>
                  <a:t>Computing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𝑹</m:t>
                        </m:r>
                      </m:e>
                      <m:sub>
                        <m:r>
                          <a:rPr lang="en-GB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𝒌</m:t>
                        </m:r>
                      </m:sub>
                      <m:sup>
                        <m:r>
                          <a:rPr lang="en-GB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GB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  <a:blipFill rotWithShape="0">
                <a:blip r:embed="rId3"/>
                <a:stretch>
                  <a:fillRect l="-2593" t="-8434" b="-40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57568"/>
            <a:ext cx="3369733" cy="535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4" t="22287" r="16625" b="22734"/>
          <a:stretch/>
        </p:blipFill>
        <p:spPr>
          <a:xfrm>
            <a:off x="4572000" y="1833202"/>
            <a:ext cx="3741371" cy="3770480"/>
          </a:xfrm>
          <a:prstGeom prst="rect">
            <a:avLst/>
          </a:prstGeom>
        </p:spPr>
      </p:pic>
      <p:sp>
        <p:nvSpPr>
          <p:cNvPr id="15" name="Alternate Process 14"/>
          <p:cNvSpPr/>
          <p:nvPr/>
        </p:nvSpPr>
        <p:spPr>
          <a:xfrm>
            <a:off x="5171495" y="5699851"/>
            <a:ext cx="2863465" cy="399142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DENSE 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5264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</p:spPr>
            <p:txBody>
              <a:bodyPr/>
              <a:lstStyle/>
              <a:p>
                <a:r>
                  <a:rPr lang="en-GB" dirty="0" smtClean="0">
                    <a:solidFill>
                      <a:schemeClr val="tx2"/>
                    </a:solidFill>
                  </a:rPr>
                  <a:t>Computing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𝑹</m:t>
                        </m:r>
                      </m:e>
                      <m:sub>
                        <m:r>
                          <a:rPr lang="en-GB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𝒌</m:t>
                        </m:r>
                      </m:sub>
                      <m:sup>
                        <m:r>
                          <a:rPr lang="en-GB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GB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  <a:blipFill rotWithShape="0">
                <a:blip r:embed="rId3"/>
                <a:stretch>
                  <a:fillRect l="-2593" t="-8434" b="-40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1833"/>
            <a:ext cx="3403600" cy="5407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21847" r="21155" b="22644"/>
          <a:stretch/>
        </p:blipFill>
        <p:spPr>
          <a:xfrm>
            <a:off x="6196201" y="2410033"/>
            <a:ext cx="2635035" cy="3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9" t="21805" r="16144" b="22592"/>
          <a:stretch/>
        </p:blipFill>
        <p:spPr>
          <a:xfrm>
            <a:off x="3410409" y="2410033"/>
            <a:ext cx="2856193" cy="2917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" t="21526" r="7042" b="21800"/>
          <a:stretch/>
        </p:blipFill>
        <p:spPr>
          <a:xfrm>
            <a:off x="286661" y="2466805"/>
            <a:ext cx="3123748" cy="2685357"/>
          </a:xfrm>
          <a:prstGeom prst="rect">
            <a:avLst/>
          </a:prstGeom>
        </p:spPr>
      </p:pic>
      <p:sp>
        <p:nvSpPr>
          <p:cNvPr id="10" name="Alternate Process 9"/>
          <p:cNvSpPr/>
          <p:nvPr/>
        </p:nvSpPr>
        <p:spPr>
          <a:xfrm>
            <a:off x="3140267" y="5682363"/>
            <a:ext cx="2863465" cy="399142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Sparse Constituents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8947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483255"/>
            <a:ext cx="7177314" cy="2044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</p:spPr>
            <p:txBody>
              <a:bodyPr/>
              <a:lstStyle/>
              <a:p>
                <a:r>
                  <a:rPr lang="en-GB" dirty="0" smtClean="0">
                    <a:solidFill>
                      <a:schemeClr val="tx2"/>
                    </a:solidFill>
                  </a:rPr>
                  <a:t>Rewriting</a:t>
                </a:r>
                <a14:m>
                  <m:oMath xmlns:m="http://schemas.openxmlformats.org/officeDocument/2006/math">
                    <m:r>
                      <a:rPr lang="en-GB" b="1" i="0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charset="0"/>
                      </a:rPr>
                      <m:t>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  <a:blipFill rotWithShape="0">
                <a:blip r:embed="rId4"/>
                <a:stretch>
                  <a:fillRect l="-2593" t="-9639" b="-39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6" y="3443066"/>
            <a:ext cx="5253743" cy="2044700"/>
          </a:xfrm>
          <a:prstGeom prst="rect">
            <a:avLst/>
          </a:prstGeom>
        </p:spPr>
      </p:pic>
      <p:sp>
        <p:nvSpPr>
          <p:cNvPr id="12" name="Alternate Process 11"/>
          <p:cNvSpPr/>
          <p:nvPr/>
        </p:nvSpPr>
        <p:spPr>
          <a:xfrm>
            <a:off x="922865" y="5673897"/>
            <a:ext cx="4343401" cy="399142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Matrix R</a:t>
            </a:r>
            <a:r>
              <a:rPr lang="en-US" sz="1600" dirty="0" smtClean="0"/>
              <a:t>: </a:t>
            </a:r>
            <a:r>
              <a:rPr lang="en-US" sz="1600" b="1" dirty="0" smtClean="0">
                <a:solidFill>
                  <a:srgbClr val="00B0F0"/>
                </a:solidFill>
              </a:rPr>
              <a:t>Block Diagonal </a:t>
            </a:r>
            <a:r>
              <a:rPr lang="en-US" sz="1600" b="1" dirty="0" smtClean="0"/>
              <a:t>+ Rank-1 Matrix</a:t>
            </a:r>
            <a:endParaRPr lang="en-US" sz="1600" b="1" dirty="0"/>
          </a:p>
        </p:txBody>
      </p:sp>
      <p:sp>
        <p:nvSpPr>
          <p:cNvPr id="13" name="Alternate Process 12"/>
          <p:cNvSpPr/>
          <p:nvPr/>
        </p:nvSpPr>
        <p:spPr bwMode="auto">
          <a:xfrm>
            <a:off x="1239110" y="5014198"/>
            <a:ext cx="471157" cy="439579"/>
          </a:xfrm>
          <a:prstGeom prst="flowChartAlternateProcess">
            <a:avLst/>
          </a:prstGeom>
          <a:solidFill>
            <a:srgbClr val="00B0F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4" name="Alternate Process 13"/>
          <p:cNvSpPr/>
          <p:nvPr/>
        </p:nvSpPr>
        <p:spPr bwMode="auto">
          <a:xfrm>
            <a:off x="558800" y="2277359"/>
            <a:ext cx="431800" cy="439579"/>
          </a:xfrm>
          <a:prstGeom prst="flowChartAlternateProcess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70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7250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Motivation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8921"/>
            <a:ext cx="8229600" cy="3991764"/>
          </a:xfrm>
        </p:spPr>
        <p:txBody>
          <a:bodyPr/>
          <a:lstStyle/>
          <a:p>
            <a:r>
              <a:rPr lang="en-US" sz="2400" b="1" dirty="0" smtClean="0"/>
              <a:t>Existing task-scheduling algorithms</a:t>
            </a:r>
          </a:p>
          <a:p>
            <a:pPr lvl="1">
              <a:buClr>
                <a:srgbClr val="C00000"/>
              </a:buClr>
              <a:buFont typeface=".AppleSystemUIFont" charset="-120"/>
              <a:buChar char="✗"/>
            </a:pPr>
            <a:r>
              <a:rPr lang="en-US" sz="2400" dirty="0" smtClean="0"/>
              <a:t>Formulated as regulation problems</a:t>
            </a:r>
          </a:p>
          <a:p>
            <a:pPr lvl="1">
              <a:buClr>
                <a:srgbClr val="C00000"/>
              </a:buClr>
              <a:buFont typeface=".AppleSystemUIFont" charset="-120"/>
              <a:buChar char="✗"/>
            </a:pPr>
            <a:r>
              <a:rPr lang="en-US" sz="2400" dirty="0" smtClean="0"/>
              <a:t>Designed in an ad-hoc manner</a:t>
            </a:r>
          </a:p>
          <a:p>
            <a:pPr lvl="1">
              <a:buClr>
                <a:srgbClr val="C00000"/>
              </a:buClr>
              <a:buFont typeface=".AppleSystemUIFont" charset="-120"/>
              <a:buChar char="✗"/>
            </a:pPr>
            <a:r>
              <a:rPr lang="en-US" sz="2400" dirty="0" smtClean="0"/>
              <a:t>Based on open-loop metrics and worst-case estimates</a:t>
            </a:r>
          </a:p>
          <a:p>
            <a:pPr lvl="1">
              <a:buClr>
                <a:srgbClr val="C00000"/>
              </a:buClr>
              <a:buFont typeface=".AppleSystemUIFont" charset="-120"/>
              <a:buChar char="✗"/>
            </a:pPr>
            <a:r>
              <a:rPr lang="en-US" sz="2400" dirty="0" smtClean="0"/>
              <a:t>Devoid of advancements in optimal control theory</a:t>
            </a:r>
          </a:p>
          <a:p>
            <a:pPr lvl="1">
              <a:buClr>
                <a:srgbClr val="C00000"/>
              </a:buClr>
              <a:buFont typeface=".AppleSystemUIFont" charset="-120"/>
              <a:buChar char="✗"/>
            </a:pPr>
            <a:endParaRPr lang="en-US" sz="2400" dirty="0" smtClean="0"/>
          </a:p>
          <a:p>
            <a:r>
              <a:rPr lang="en-US" sz="2400" b="1" dirty="0"/>
              <a:t>Existing </a:t>
            </a:r>
            <a:r>
              <a:rPr lang="en-US" sz="2400" b="1" dirty="0" smtClean="0"/>
              <a:t>off-the-shelf optimisation software</a:t>
            </a:r>
            <a:endParaRPr lang="en-US" sz="2400" b="1" dirty="0"/>
          </a:p>
          <a:p>
            <a:pPr lvl="1">
              <a:buClr>
                <a:srgbClr val="C00000"/>
              </a:buClr>
              <a:buFont typeface=".AppleSystemUIFont" charset="-120"/>
              <a:buChar char="✗"/>
            </a:pPr>
            <a:r>
              <a:rPr lang="en-US" sz="2400" dirty="0" smtClean="0"/>
              <a:t>Generality entails performing several auxiliary structure-detection routines</a:t>
            </a:r>
            <a:endParaRPr lang="en-US" sz="2400" dirty="0"/>
          </a:p>
          <a:p>
            <a:pPr lvl="1">
              <a:buClr>
                <a:srgbClr val="C00000"/>
              </a:buClr>
              <a:buFont typeface=".AppleSystemUIFont" charset="-120"/>
              <a:buChar char="✗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2487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</p:spPr>
            <p:txBody>
              <a:bodyPr/>
              <a:lstStyle/>
              <a:p>
                <a:r>
                  <a:rPr lang="en-GB" dirty="0" smtClean="0">
                    <a:solidFill>
                      <a:schemeClr val="tx2"/>
                    </a:solidFill>
                  </a:rPr>
                  <a:t>Rewriting</a:t>
                </a:r>
                <a14:m>
                  <m:oMath xmlns:m="http://schemas.openxmlformats.org/officeDocument/2006/math">
                    <m:r>
                      <a:rPr lang="en-GB" b="1" i="0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r>
                      <a:rPr lang="en-GB" b="1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229477"/>
                <a:ext cx="8229600" cy="507556"/>
              </a:xfrm>
              <a:blipFill rotWithShape="0">
                <a:blip r:embed="rId3"/>
                <a:stretch>
                  <a:fillRect l="-2593" t="-9639" b="-39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sp>
        <p:nvSpPr>
          <p:cNvPr id="12" name="Alternate Process 11"/>
          <p:cNvSpPr/>
          <p:nvPr/>
        </p:nvSpPr>
        <p:spPr>
          <a:xfrm>
            <a:off x="1371599" y="5174362"/>
            <a:ext cx="4360334" cy="399142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Each </a:t>
            </a:r>
            <a:r>
              <a:rPr lang="en-US" sz="1600" b="1" dirty="0" smtClean="0">
                <a:solidFill>
                  <a:srgbClr val="FFC000"/>
                </a:solidFill>
              </a:rPr>
              <a:t>Sub-Block</a:t>
            </a:r>
            <a:r>
              <a:rPr lang="en-US" sz="1600" dirty="0" smtClean="0"/>
              <a:t>: </a:t>
            </a:r>
            <a:r>
              <a:rPr lang="en-US" sz="1600" b="1" dirty="0" smtClean="0">
                <a:solidFill>
                  <a:schemeClr val="accent5"/>
                </a:solidFill>
              </a:rPr>
              <a:t>Diagonal</a:t>
            </a:r>
            <a:r>
              <a:rPr lang="en-US" sz="1600" b="1" dirty="0" smtClean="0"/>
              <a:t> + Rank-1 Matrix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8" y="1900113"/>
            <a:ext cx="5232400" cy="2954086"/>
          </a:xfrm>
          <a:prstGeom prst="rect">
            <a:avLst/>
          </a:prstGeom>
        </p:spPr>
      </p:pic>
      <p:sp>
        <p:nvSpPr>
          <p:cNvPr id="9" name="Alternate Process 8"/>
          <p:cNvSpPr/>
          <p:nvPr/>
        </p:nvSpPr>
        <p:spPr bwMode="auto">
          <a:xfrm>
            <a:off x="1371599" y="1964529"/>
            <a:ext cx="471157" cy="439579"/>
          </a:xfrm>
          <a:prstGeom prst="flowChartAlternateProcess">
            <a:avLst/>
          </a:prstGeom>
          <a:solidFill>
            <a:srgbClr val="FFC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5" name="Alternate Process 14"/>
          <p:cNvSpPr/>
          <p:nvPr/>
        </p:nvSpPr>
        <p:spPr>
          <a:xfrm>
            <a:off x="1371599" y="5642477"/>
            <a:ext cx="4360334" cy="54665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Can easily calculate this inverse using Sherman-Morrison !</a:t>
            </a:r>
            <a:endParaRPr lang="en-US" sz="1600" b="1" dirty="0"/>
          </a:p>
        </p:txBody>
      </p:sp>
      <p:sp>
        <p:nvSpPr>
          <p:cNvPr id="17" name="Alternate Process 16"/>
          <p:cNvSpPr/>
          <p:nvPr/>
        </p:nvSpPr>
        <p:spPr bwMode="auto">
          <a:xfrm>
            <a:off x="1371599" y="3566398"/>
            <a:ext cx="1227669" cy="439579"/>
          </a:xfrm>
          <a:prstGeom prst="flowChartAlternateProcess">
            <a:avLst/>
          </a:prstGeom>
          <a:solidFill>
            <a:srgbClr val="FFC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0" name="Alternate Process 9"/>
          <p:cNvSpPr/>
          <p:nvPr/>
        </p:nvSpPr>
        <p:spPr bwMode="auto">
          <a:xfrm>
            <a:off x="1371599" y="3583952"/>
            <a:ext cx="347134" cy="404469"/>
          </a:xfrm>
          <a:prstGeom prst="flowChartAlternateProcess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8" name="Alternate Process 17"/>
          <p:cNvSpPr/>
          <p:nvPr/>
        </p:nvSpPr>
        <p:spPr bwMode="auto">
          <a:xfrm>
            <a:off x="2763577" y="3751076"/>
            <a:ext cx="1227669" cy="439579"/>
          </a:xfrm>
          <a:prstGeom prst="flowChartAlternateProcess">
            <a:avLst/>
          </a:prstGeom>
          <a:solidFill>
            <a:srgbClr val="FFC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9" name="Alternate Process 18"/>
          <p:cNvSpPr/>
          <p:nvPr/>
        </p:nvSpPr>
        <p:spPr bwMode="auto">
          <a:xfrm>
            <a:off x="2763577" y="3768632"/>
            <a:ext cx="347134" cy="404469"/>
          </a:xfrm>
          <a:prstGeom prst="flowChartAlternateProcess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0" name="Alternate Process 19"/>
          <p:cNvSpPr/>
          <p:nvPr/>
        </p:nvSpPr>
        <p:spPr bwMode="auto">
          <a:xfrm>
            <a:off x="4542363" y="4414620"/>
            <a:ext cx="1227669" cy="439579"/>
          </a:xfrm>
          <a:prstGeom prst="flowChartAlternateProcess">
            <a:avLst/>
          </a:prstGeom>
          <a:solidFill>
            <a:srgbClr val="FFC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1" name="Alternate Process 20"/>
          <p:cNvSpPr/>
          <p:nvPr/>
        </p:nvSpPr>
        <p:spPr bwMode="auto">
          <a:xfrm>
            <a:off x="4542363" y="4435939"/>
            <a:ext cx="347134" cy="404469"/>
          </a:xfrm>
          <a:prstGeom prst="flowChartAlternateProcess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2" name="Alternate Process 21"/>
          <p:cNvSpPr/>
          <p:nvPr/>
        </p:nvSpPr>
        <p:spPr bwMode="auto">
          <a:xfrm>
            <a:off x="540161" y="2404108"/>
            <a:ext cx="471157" cy="439579"/>
          </a:xfrm>
          <a:prstGeom prst="flowChartAlternateProcess">
            <a:avLst/>
          </a:prstGeom>
          <a:solidFill>
            <a:srgbClr val="00B0F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25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The Sherman-Morrison Formula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1" y="3064852"/>
            <a:ext cx="7035456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7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The Sherman-Morrison Formula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315860"/>
            <a:ext cx="8932334" cy="1576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999723"/>
            <a:ext cx="8968260" cy="164094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57200" y="3040281"/>
            <a:ext cx="0" cy="955986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lternate Process 10"/>
          <p:cNvSpPr/>
          <p:nvPr/>
        </p:nvSpPr>
        <p:spPr bwMode="auto">
          <a:xfrm>
            <a:off x="1806843" y="2752330"/>
            <a:ext cx="445290" cy="456537"/>
          </a:xfrm>
          <a:prstGeom prst="flowChartAlternateProcess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2" name="Alternate Process 11"/>
          <p:cNvSpPr/>
          <p:nvPr/>
        </p:nvSpPr>
        <p:spPr bwMode="auto">
          <a:xfrm>
            <a:off x="4553585" y="3040281"/>
            <a:ext cx="445290" cy="456537"/>
          </a:xfrm>
          <a:prstGeom prst="flowChartAlternateProcess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3" name="Alternate Process 12"/>
          <p:cNvSpPr/>
          <p:nvPr/>
        </p:nvSpPr>
        <p:spPr bwMode="auto">
          <a:xfrm>
            <a:off x="6217977" y="2761676"/>
            <a:ext cx="445290" cy="456537"/>
          </a:xfrm>
          <a:prstGeom prst="flowChartAlternateProcess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4" name="Alternate Process 13"/>
          <p:cNvSpPr/>
          <p:nvPr/>
        </p:nvSpPr>
        <p:spPr bwMode="auto">
          <a:xfrm>
            <a:off x="8072177" y="2761675"/>
            <a:ext cx="445290" cy="456537"/>
          </a:xfrm>
          <a:prstGeom prst="flowChartAlternateProcess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5" name="Alternate Process 14"/>
          <p:cNvSpPr/>
          <p:nvPr/>
        </p:nvSpPr>
        <p:spPr bwMode="auto">
          <a:xfrm>
            <a:off x="304799" y="2145298"/>
            <a:ext cx="499534" cy="439579"/>
          </a:xfrm>
          <a:prstGeom prst="flowChartAlternateProcess">
            <a:avLst/>
          </a:prstGeom>
          <a:solidFill>
            <a:srgbClr val="FFC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6" name="Alternate Process 15"/>
          <p:cNvSpPr/>
          <p:nvPr/>
        </p:nvSpPr>
        <p:spPr bwMode="auto">
          <a:xfrm>
            <a:off x="1558331" y="5031131"/>
            <a:ext cx="471157" cy="439579"/>
          </a:xfrm>
          <a:prstGeom prst="flowChartAlternateProcess">
            <a:avLst/>
          </a:prstGeom>
          <a:solidFill>
            <a:srgbClr val="00B0F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7" name="Alternate Process 16"/>
          <p:cNvSpPr/>
          <p:nvPr/>
        </p:nvSpPr>
        <p:spPr bwMode="auto">
          <a:xfrm>
            <a:off x="4439510" y="5310531"/>
            <a:ext cx="471157" cy="439579"/>
          </a:xfrm>
          <a:prstGeom prst="flowChartAlternateProcess">
            <a:avLst/>
          </a:prstGeom>
          <a:solidFill>
            <a:srgbClr val="00B0F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8" name="Alternate Process 17"/>
          <p:cNvSpPr/>
          <p:nvPr/>
        </p:nvSpPr>
        <p:spPr bwMode="auto">
          <a:xfrm>
            <a:off x="6105059" y="5090741"/>
            <a:ext cx="471157" cy="439579"/>
          </a:xfrm>
          <a:prstGeom prst="flowChartAlternateProcess">
            <a:avLst/>
          </a:prstGeom>
          <a:solidFill>
            <a:srgbClr val="00B0F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9" name="Alternate Process 18"/>
          <p:cNvSpPr/>
          <p:nvPr/>
        </p:nvSpPr>
        <p:spPr bwMode="auto">
          <a:xfrm>
            <a:off x="8046310" y="5033061"/>
            <a:ext cx="471157" cy="439579"/>
          </a:xfrm>
          <a:prstGeom prst="flowChartAlternateProcess">
            <a:avLst/>
          </a:prstGeom>
          <a:solidFill>
            <a:srgbClr val="00B0F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0" name="Alternate Process 19"/>
          <p:cNvSpPr/>
          <p:nvPr/>
        </p:nvSpPr>
        <p:spPr bwMode="auto">
          <a:xfrm>
            <a:off x="1571264" y="4369804"/>
            <a:ext cx="471157" cy="439579"/>
          </a:xfrm>
          <a:prstGeom prst="flowChartAlternateProcess">
            <a:avLst/>
          </a:prstGeom>
          <a:solidFill>
            <a:srgbClr val="00B0F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1" name="Alternate Process 20"/>
          <p:cNvSpPr/>
          <p:nvPr/>
        </p:nvSpPr>
        <p:spPr bwMode="auto">
          <a:xfrm>
            <a:off x="1819776" y="2128340"/>
            <a:ext cx="445290" cy="456537"/>
          </a:xfrm>
          <a:prstGeom prst="flowChartAlternateProcess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22" name="Alternate Process 21"/>
          <p:cNvSpPr/>
          <p:nvPr/>
        </p:nvSpPr>
        <p:spPr bwMode="auto">
          <a:xfrm>
            <a:off x="201431" y="4369804"/>
            <a:ext cx="442035" cy="439579"/>
          </a:xfrm>
          <a:prstGeom prst="flowChartAlternateProcess">
            <a:avLst/>
          </a:prstGeom>
          <a:solidFill>
            <a:srgbClr val="C0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404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Rewriting 𝚷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3202"/>
            <a:ext cx="1944596" cy="5435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7" y="2472940"/>
            <a:ext cx="4425067" cy="1322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89" y="3891438"/>
            <a:ext cx="5164523" cy="1365433"/>
          </a:xfrm>
          <a:prstGeom prst="rect">
            <a:avLst/>
          </a:prstGeom>
        </p:spPr>
      </p:pic>
      <p:sp>
        <p:nvSpPr>
          <p:cNvPr id="12" name="Alternate Process 11"/>
          <p:cNvSpPr/>
          <p:nvPr/>
        </p:nvSpPr>
        <p:spPr>
          <a:xfrm>
            <a:off x="1202266" y="5550531"/>
            <a:ext cx="4605867" cy="63013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The Left-Hand Side can be written as a sum of N </a:t>
            </a:r>
            <a:r>
              <a:rPr lang="en-US" sz="1600" b="1" dirty="0">
                <a:solidFill>
                  <a:schemeClr val="accent2"/>
                </a:solidFill>
              </a:rPr>
              <a:t>d</a:t>
            </a:r>
            <a:r>
              <a:rPr lang="en-US" sz="1600" b="1" dirty="0" smtClean="0">
                <a:solidFill>
                  <a:schemeClr val="accent2"/>
                </a:solidFill>
              </a:rPr>
              <a:t>iagonal matrices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600" dirty="0" smtClean="0"/>
              <a:t>and N </a:t>
            </a:r>
            <a:r>
              <a:rPr lang="en-US" sz="1600" b="1" dirty="0" smtClean="0">
                <a:solidFill>
                  <a:srgbClr val="00B050"/>
                </a:solidFill>
              </a:rPr>
              <a:t>outer-products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13" name="Alternate Process 12"/>
          <p:cNvSpPr/>
          <p:nvPr/>
        </p:nvSpPr>
        <p:spPr bwMode="auto">
          <a:xfrm>
            <a:off x="5041110" y="4258733"/>
            <a:ext cx="1038002" cy="543689"/>
          </a:xfrm>
          <a:prstGeom prst="flowChartAlternateProcess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4" name="Alternate Process 13"/>
          <p:cNvSpPr/>
          <p:nvPr/>
        </p:nvSpPr>
        <p:spPr bwMode="auto">
          <a:xfrm>
            <a:off x="2661266" y="4272064"/>
            <a:ext cx="598400" cy="530358"/>
          </a:xfrm>
          <a:prstGeom prst="flowChartAlternateProcess">
            <a:avLst/>
          </a:prstGeom>
          <a:solidFill>
            <a:srgbClr val="00B0F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5" name="Alternate Process 14"/>
          <p:cNvSpPr/>
          <p:nvPr/>
        </p:nvSpPr>
        <p:spPr>
          <a:xfrm>
            <a:off x="5052166" y="2628625"/>
            <a:ext cx="2116666" cy="96430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Substituting the derived expression for </a:t>
            </a:r>
            <a:r>
              <a:rPr lang="en-US" sz="1600" b="1" dirty="0" smtClean="0"/>
              <a:t>R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47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The Conjugate Gradient Method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9" y="2011002"/>
            <a:ext cx="8493531" cy="3416131"/>
          </a:xfrm>
          <a:prstGeom prst="rect">
            <a:avLst/>
          </a:prstGeom>
        </p:spPr>
      </p:pic>
      <p:sp>
        <p:nvSpPr>
          <p:cNvPr id="16" name="Alternate Process 15"/>
          <p:cNvSpPr/>
          <p:nvPr/>
        </p:nvSpPr>
        <p:spPr bwMode="auto">
          <a:xfrm>
            <a:off x="2432666" y="3378200"/>
            <a:ext cx="446001" cy="372533"/>
          </a:xfrm>
          <a:prstGeom prst="flowChartAlternateProcess">
            <a:avLst/>
          </a:prstGeom>
          <a:solidFill>
            <a:schemeClr val="bg2">
              <a:lumMod val="60000"/>
              <a:lumOff val="40000"/>
              <a:alpha val="34000"/>
            </a:scheme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7" name="Alternate Process 16"/>
          <p:cNvSpPr/>
          <p:nvPr/>
        </p:nvSpPr>
        <p:spPr bwMode="auto">
          <a:xfrm>
            <a:off x="2263332" y="4030133"/>
            <a:ext cx="471401" cy="372533"/>
          </a:xfrm>
          <a:prstGeom prst="flowChartAlternateProcess">
            <a:avLst/>
          </a:prstGeom>
          <a:solidFill>
            <a:schemeClr val="bg2">
              <a:lumMod val="60000"/>
              <a:lumOff val="40000"/>
              <a:alpha val="34000"/>
            </a:scheme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19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Complexity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6" y="1833202"/>
            <a:ext cx="7027521" cy="1266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4200" y="3378199"/>
                <a:ext cx="8102600" cy="2612485"/>
              </a:xfrm>
            </p:spPr>
            <p:txBody>
              <a:bodyPr/>
              <a:lstStyle/>
              <a:p>
                <a:r>
                  <a:rPr lang="en-US" sz="2400" dirty="0" smtClean="0">
                    <a:latin typeface="+mn-lt"/>
                  </a:rPr>
                  <a:t>n-dimensional Matrix-Vector product</a:t>
                </a:r>
              </a:p>
              <a:p>
                <a:r>
                  <a:rPr lang="en-US" sz="2400" dirty="0" smtClean="0">
                    <a:latin typeface="+mn-lt"/>
                  </a:rPr>
                  <a:t>In General: 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GB" sz="2400" b="1" dirty="0" smtClean="0">
                  <a:solidFill>
                    <a:schemeClr val="accent1"/>
                  </a:solidFill>
                  <a:latin typeface="+mn-lt"/>
                </a:endParaRPr>
              </a:p>
              <a:p>
                <a:r>
                  <a:rPr lang="en-US" sz="2400" dirty="0" smtClean="0">
                    <a:latin typeface="+mn-lt"/>
                  </a:rPr>
                  <a:t>In This Case: 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𝑵𝒏</m:t>
                        </m:r>
                      </m:e>
                    </m:d>
                    <m:r>
                      <a:rPr lang="en-GB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 smtClean="0">
                  <a:latin typeface="+mn-lt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00" y="3378199"/>
                <a:ext cx="8102600" cy="2612485"/>
              </a:xfrm>
              <a:blipFill rotWithShape="0">
                <a:blip r:embed="rId4"/>
                <a:stretch>
                  <a:fillRect l="-2182" t="-3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577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How many Conjugate Gradient Iterations?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4198" y="1814875"/>
                <a:ext cx="8017933" cy="1557868"/>
              </a:xfrm>
            </p:spPr>
            <p:txBody>
              <a:bodyPr/>
              <a:lstStyle/>
              <a:p>
                <a:r>
                  <a:rPr lang="en-US" sz="2400" dirty="0" smtClean="0">
                    <a:latin typeface="+mn-lt"/>
                  </a:rPr>
                  <a:t>n-dimensional system of linear equations</a:t>
                </a:r>
              </a:p>
              <a:p>
                <a:r>
                  <a:rPr lang="en-US" sz="2400" dirty="0" smtClean="0">
                    <a:latin typeface="+mn-lt"/>
                  </a:rPr>
                  <a:t>In General: 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GB" sz="2400" b="1" dirty="0" smtClean="0">
                  <a:solidFill>
                    <a:schemeClr val="accent1"/>
                  </a:solidFill>
                  <a:latin typeface="+mn-lt"/>
                </a:endParaRPr>
              </a:p>
              <a:p>
                <a:r>
                  <a:rPr lang="en-US" sz="2400" dirty="0" smtClean="0">
                    <a:latin typeface="+mn-lt"/>
                  </a:rPr>
                  <a:t>In This Case: 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GB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 smtClean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198" y="1814875"/>
                <a:ext cx="8017933" cy="1557868"/>
              </a:xfrm>
              <a:blipFill rotWithShape="0">
                <a:blip r:embed="rId3"/>
                <a:stretch>
                  <a:fillRect l="-2205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21" y="1749324"/>
            <a:ext cx="1944596" cy="5435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4067" y="4737618"/>
            <a:ext cx="841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Usually, CG requires at most </a:t>
            </a:r>
            <a:r>
              <a:rPr lang="en-US" b="1" dirty="0"/>
              <a:t>n</a:t>
            </a:r>
            <a:r>
              <a:rPr lang="en-US" dirty="0"/>
              <a:t> iterations for an n-dimensional system. </a:t>
            </a:r>
          </a:p>
          <a:p>
            <a:r>
              <a:rPr lang="en-US" dirty="0"/>
              <a:t>However, we only require at most </a:t>
            </a:r>
            <a:r>
              <a:rPr lang="en-US" b="1" dirty="0"/>
              <a:t>N+1</a:t>
            </a:r>
            <a:r>
              <a:rPr lang="en-US" dirty="0"/>
              <a:t>iterations since the LHS can be expressed as a </a:t>
            </a:r>
            <a:r>
              <a:rPr lang="en-US" b="1" u="sng" dirty="0">
                <a:solidFill>
                  <a:schemeClr val="accent3"/>
                </a:solidFill>
              </a:rPr>
              <a:t>symmetric positive-definite</a:t>
            </a:r>
            <a:r>
              <a:rPr lang="en-US" dirty="0"/>
              <a:t> + </a:t>
            </a:r>
            <a:r>
              <a:rPr lang="en-US" b="1" u="sng" dirty="0">
                <a:solidFill>
                  <a:srgbClr val="00B050"/>
                </a:solidFill>
              </a:rPr>
              <a:t>rank deficient matrix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(rank = N &lt; n).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42" y="3288508"/>
            <a:ext cx="5164523" cy="13654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50" y="3625759"/>
            <a:ext cx="740454" cy="682252"/>
          </a:xfrm>
          <a:prstGeom prst="rect">
            <a:avLst/>
          </a:prstGeom>
        </p:spPr>
      </p:pic>
      <p:sp>
        <p:nvSpPr>
          <p:cNvPr id="12" name="Alternate Process 11"/>
          <p:cNvSpPr/>
          <p:nvPr/>
        </p:nvSpPr>
        <p:spPr bwMode="auto">
          <a:xfrm>
            <a:off x="3808830" y="3692403"/>
            <a:ext cx="598400" cy="530358"/>
          </a:xfrm>
          <a:prstGeom prst="flowChartAlternateProcess">
            <a:avLst/>
          </a:prstGeom>
          <a:solidFill>
            <a:srgbClr val="00B0F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3" name="Alternate Process 12"/>
          <p:cNvSpPr/>
          <p:nvPr/>
        </p:nvSpPr>
        <p:spPr bwMode="auto">
          <a:xfrm>
            <a:off x="6158663" y="3658585"/>
            <a:ext cx="1038002" cy="543689"/>
          </a:xfrm>
          <a:prstGeom prst="flowChartAlternateProcess">
            <a:avLst/>
          </a:prstGeom>
          <a:solidFill>
            <a:srgbClr val="00B05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1" u="none" strike="noStrike" cap="none" normalizeH="0" baseline="0" smtClean="0">
              <a:ln>
                <a:noFill/>
              </a:ln>
              <a:gradFill flip="none" rotWithShape="1">
                <a:gsLst>
                  <a:gs pos="0">
                    <a:srgbClr val="6E6E6F">
                      <a:tint val="66000"/>
                      <a:satMod val="160000"/>
                    </a:srgbClr>
                  </a:gs>
                  <a:gs pos="50000">
                    <a:srgbClr val="6E6E6F">
                      <a:tint val="44500"/>
                      <a:satMod val="160000"/>
                    </a:srgbClr>
                  </a:gs>
                  <a:gs pos="100000">
                    <a:srgbClr val="6E6E6F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10904" y="5997820"/>
            <a:ext cx="5207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Golub, G. H. &amp; Van Loan, C. F. (2012), Matrix computations, Vol. 3, JHU Press. </a:t>
            </a:r>
          </a:p>
        </p:txBody>
      </p:sp>
    </p:spTree>
    <p:extLst>
      <p:ext uri="{BB962C8B-B14F-4D97-AF65-F5344CB8AC3E}">
        <p14:creationId xmlns:p14="http://schemas.microsoft.com/office/powerpoint/2010/main" val="11944010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MATLAB Implementation Details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998921"/>
            <a:ext cx="8356600" cy="4063212"/>
          </a:xfrm>
        </p:spPr>
        <p:txBody>
          <a:bodyPr/>
          <a:lstStyle/>
          <a:p>
            <a:r>
              <a:rPr lang="en-US" sz="2400" dirty="0" smtClean="0"/>
              <a:t>Practical scaling results obtained for several iterations of a custom-written IPM in MATLAB</a:t>
            </a:r>
          </a:p>
          <a:p>
            <a:r>
              <a:rPr lang="en-US" sz="2400" dirty="0" smtClean="0"/>
              <a:t>Best performing version: </a:t>
            </a:r>
            <a:r>
              <a:rPr lang="en-US" sz="2400" b="1" dirty="0" smtClean="0"/>
              <a:t>DDP-AK7213-V5-CGS</a:t>
            </a:r>
          </a:p>
          <a:p>
            <a:pPr lvl="1"/>
            <a:r>
              <a:rPr lang="en-US" sz="2400" dirty="0" smtClean="0"/>
              <a:t>Low-level implementation of the mathematics</a:t>
            </a:r>
          </a:p>
          <a:p>
            <a:pPr lvl="1"/>
            <a:r>
              <a:rPr lang="en-US" sz="2400" dirty="0" smtClean="0"/>
              <a:t>Function devoid of ANY matrix multiplications</a:t>
            </a:r>
          </a:p>
          <a:p>
            <a:pPr lvl="1"/>
            <a:r>
              <a:rPr lang="en-US" sz="2400" b="1" dirty="0" smtClean="0">
                <a:solidFill>
                  <a:srgbClr val="00B050"/>
                </a:solidFill>
              </a:rPr>
              <a:t>Linear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scaling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in ALL problem size parameters</a:t>
            </a:r>
          </a:p>
        </p:txBody>
      </p:sp>
    </p:spTree>
    <p:extLst>
      <p:ext uri="{BB962C8B-B14F-4D97-AF65-F5344CB8AC3E}">
        <p14:creationId xmlns:p14="http://schemas.microsoft.com/office/powerpoint/2010/main" val="16632659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MATLAB Implementation Scaling 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4" b="22455"/>
          <a:stretch/>
        </p:blipFill>
        <p:spPr>
          <a:xfrm>
            <a:off x="393698" y="1833202"/>
            <a:ext cx="6057901" cy="4332272"/>
          </a:xfrm>
          <a:prstGeom prst="rect">
            <a:avLst/>
          </a:prstGeom>
        </p:spPr>
      </p:pic>
      <p:sp>
        <p:nvSpPr>
          <p:cNvPr id="9" name="Alternate Process 8"/>
          <p:cNvSpPr/>
          <p:nvPr/>
        </p:nvSpPr>
        <p:spPr>
          <a:xfrm>
            <a:off x="4749801" y="4221264"/>
            <a:ext cx="2971800" cy="647069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Gradient = </a:t>
            </a:r>
            <a:r>
              <a:rPr lang="en-US" sz="2400" b="1" dirty="0" smtClean="0">
                <a:solidFill>
                  <a:srgbClr val="00B050"/>
                </a:solidFill>
              </a:rPr>
              <a:t>1.0205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882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MATLAB Implementation Scaling 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4" b="22499"/>
          <a:stretch/>
        </p:blipFill>
        <p:spPr>
          <a:xfrm>
            <a:off x="457199" y="1833202"/>
            <a:ext cx="5960533" cy="4253117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4749801" y="4221264"/>
            <a:ext cx="2971800" cy="647069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Gradient = </a:t>
            </a:r>
            <a:r>
              <a:rPr lang="en-US" sz="2400" b="1" dirty="0" smtClean="0">
                <a:solidFill>
                  <a:srgbClr val="00B050"/>
                </a:solidFill>
              </a:rPr>
              <a:t>1.0401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66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7250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Project Outline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44295579"/>
              </p:ext>
            </p:extLst>
          </p:nvPr>
        </p:nvGraphicFramePr>
        <p:xfrm>
          <a:off x="457200" y="1787917"/>
          <a:ext cx="8229600" cy="141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748299718"/>
              </p:ext>
            </p:extLst>
          </p:nvPr>
        </p:nvGraphicFramePr>
        <p:xfrm>
          <a:off x="457200" y="3253459"/>
          <a:ext cx="8229600" cy="141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Diagram 14"/>
              <p:cNvGraphicFramePr/>
              <p:nvPr>
                <p:extLst>
                  <p:ext uri="{D42A27DB-BD31-4B8C-83A1-F6EECF244321}">
                    <p14:modId xmlns:p14="http://schemas.microsoft.com/office/powerpoint/2010/main" val="1106334470"/>
                  </p:ext>
                </p:extLst>
              </p:nvPr>
            </p:nvGraphicFramePr>
            <p:xfrm>
              <a:off x="457200" y="4750952"/>
              <a:ext cx="8229600" cy="141243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Choice>
        <mc:Fallback xmlns="">
          <p:graphicFrame>
            <p:nvGraphicFramePr>
              <p:cNvPr id="15" name="Diagram 14"/>
              <p:cNvGraphicFramePr/>
              <p:nvPr>
                <p:extLst>
                  <p:ext uri="{D42A27DB-BD31-4B8C-83A1-F6EECF244321}">
                    <p14:modId xmlns:p14="http://schemas.microsoft.com/office/powerpoint/2010/main" val="1106334470"/>
                  </p:ext>
                </p:extLst>
              </p:nvPr>
            </p:nvGraphicFramePr>
            <p:xfrm>
              <a:off x="457200" y="4750952"/>
              <a:ext cx="8229600" cy="141243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mc:Fallback>
      </mc:AlternateContent>
      <p:sp>
        <p:nvSpPr>
          <p:cNvPr id="17" name="Alternate Process 16"/>
          <p:cNvSpPr/>
          <p:nvPr/>
        </p:nvSpPr>
        <p:spPr>
          <a:xfrm>
            <a:off x="457200" y="5457168"/>
            <a:ext cx="2171700" cy="433678"/>
          </a:xfrm>
          <a:prstGeom prst="flowChartAlternateProcess">
            <a:avLst/>
          </a:prstGeom>
          <a:solidFill>
            <a:srgbClr val="C000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58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  <p:bldGraphic spid="15" grpId="0">
        <p:bldAsOne/>
      </p:bldGraphic>
      <p:bldP spid="1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MATLAB Implementation Scaling 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1" b="22038"/>
          <a:stretch/>
        </p:blipFill>
        <p:spPr>
          <a:xfrm>
            <a:off x="304674" y="1833201"/>
            <a:ext cx="6035964" cy="4382977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4783668" y="4399064"/>
            <a:ext cx="2971800" cy="647069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Gradient = </a:t>
            </a:r>
            <a:r>
              <a:rPr lang="en-US" sz="2400" b="1" dirty="0" smtClean="0">
                <a:solidFill>
                  <a:srgbClr val="00B050"/>
                </a:solidFill>
              </a:rPr>
              <a:t>0.9932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102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9477"/>
            <a:ext cx="8229600" cy="50755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Conclusion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906" y="3583354"/>
            <a:ext cx="3565294" cy="267397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998921"/>
            <a:ext cx="8356600" cy="4063212"/>
          </a:xfrm>
        </p:spPr>
        <p:txBody>
          <a:bodyPr/>
          <a:lstStyle/>
          <a:p>
            <a:r>
              <a:rPr lang="en-US" sz="1600" dirty="0" smtClean="0"/>
              <a:t>Reinforce the </a:t>
            </a:r>
            <a:r>
              <a:rPr lang="en-US" sz="1600" b="1" dirty="0" smtClean="0">
                <a:solidFill>
                  <a:schemeClr val="tx2"/>
                </a:solidFill>
              </a:rPr>
              <a:t>natural applicability </a:t>
            </a:r>
            <a:r>
              <a:rPr lang="en-US" sz="1600" dirty="0" smtClean="0"/>
              <a:t>of robust mathematical </a:t>
            </a:r>
            <a:r>
              <a:rPr lang="en-US" sz="1600" b="1" dirty="0" smtClean="0">
                <a:solidFill>
                  <a:srgbClr val="00B050"/>
                </a:solidFill>
              </a:rPr>
              <a:t>optimisation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b="1" dirty="0" smtClean="0">
                <a:solidFill>
                  <a:srgbClr val="00B050"/>
                </a:solidFill>
              </a:rPr>
              <a:t>methods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 smtClean="0"/>
              <a:t>to  real-time multi-processor </a:t>
            </a:r>
            <a:r>
              <a:rPr lang="en-US" sz="1600" b="1" dirty="0" smtClean="0">
                <a:solidFill>
                  <a:srgbClr val="C00000"/>
                </a:solidFill>
              </a:rPr>
              <a:t>task-scheduling problems</a:t>
            </a:r>
            <a:r>
              <a:rPr lang="en-US" sz="1600" dirty="0" smtClean="0"/>
              <a:t>.</a:t>
            </a:r>
          </a:p>
          <a:p>
            <a:endParaRPr lang="en-US" sz="1200" dirty="0"/>
          </a:p>
          <a:p>
            <a:r>
              <a:rPr lang="en-US" sz="1600" dirty="0" smtClean="0"/>
              <a:t>Establish </a:t>
            </a:r>
            <a:r>
              <a:rPr lang="en-US" sz="1600" b="1" dirty="0" smtClean="0">
                <a:solidFill>
                  <a:schemeClr val="tx2"/>
                </a:solidFill>
              </a:rPr>
              <a:t>desirable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</a:rPr>
              <a:t>scaling properties </a:t>
            </a:r>
            <a:r>
              <a:rPr lang="en-US" sz="1600" dirty="0" smtClean="0"/>
              <a:t>of an optimisation based approach through efficient low-level algebraic computations.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5382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7250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Main Contribution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98921"/>
                <a:ext cx="8229600" cy="3991764"/>
              </a:xfrm>
            </p:spPr>
            <p:txBody>
              <a:bodyPr/>
              <a:lstStyle/>
              <a:p>
                <a:pPr>
                  <a:buClr>
                    <a:srgbClr val="00B050"/>
                  </a:buClr>
                  <a:buFont typeface="Wingdings" charset="2"/>
                  <a:buChar char="ü"/>
                </a:pPr>
                <a:r>
                  <a:rPr lang="en-US" sz="2400" dirty="0" smtClean="0">
                    <a:latin typeface="+mn-lt"/>
                  </a:rPr>
                  <a:t>The derivation of a theoretical worst-case upper-bound of </a:t>
                </a:r>
                <a:r>
                  <a:rPr lang="en-GB" sz="2400" b="0" i="1" dirty="0" smtClean="0">
                    <a:latin typeface="+mn-lt"/>
                  </a:rPr>
                  <a:t/>
                </a:r>
                <a:br>
                  <a:rPr lang="en-GB" sz="2400" b="0" i="1" dirty="0" smtClean="0">
                    <a:latin typeface="+mn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1" smtClean="0">
                        <a:solidFill>
                          <a:schemeClr val="accent1"/>
                        </a:solidFill>
                        <a:latin typeface="+mn-lt"/>
                      </a:rPr>
                      <m:t>O</m:t>
                    </m:r>
                    <m:d>
                      <m:dPr>
                        <m:ctrlP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GB" sz="2400" b="1" smtClean="0">
                                <a:solidFill>
                                  <a:schemeClr val="accent1"/>
                                </a:solidFill>
                                <a:latin typeface="+mn-lt"/>
                              </a:rPr>
                              <m:t>N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GB" sz="2400" b="1" smtClean="0">
                                <a:solidFill>
                                  <a:schemeClr val="accent1"/>
                                </a:solidFill>
                                <a:latin typeface="+mn-lt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GB" sz="2400" b="1" smtClean="0">
                            <a:solidFill>
                              <a:schemeClr val="accent1"/>
                            </a:solidFill>
                            <a:latin typeface="+mn-lt"/>
                          </a:rPr>
                          <m:t>n</m:t>
                        </m:r>
                      </m:e>
                    </m:d>
                    <m:r>
                      <m:rPr>
                        <m:nor/>
                      </m:rPr>
                      <a:rPr lang="en-GB" sz="2400" b="1" smtClean="0">
                        <a:solidFill>
                          <a:schemeClr val="accent1"/>
                        </a:solidFill>
                        <a:latin typeface="+mn-lt"/>
                      </a:rPr>
                      <m:t>&lt; </m:t>
                    </m:r>
                    <m:r>
                      <m:rPr>
                        <m:nor/>
                      </m:rPr>
                      <a:rPr lang="en-GB" sz="2400" b="1" smtClean="0">
                        <a:solidFill>
                          <a:schemeClr val="accent1"/>
                        </a:solidFill>
                        <a:latin typeface="+mn-lt"/>
                      </a:rPr>
                      <m:t>O</m:t>
                    </m:r>
                    <m:d>
                      <m:dPr>
                        <m:ctrlP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GB" sz="2400" b="1" smtClean="0">
                                <a:solidFill>
                                  <a:schemeClr val="accent1"/>
                                </a:solidFill>
                                <a:latin typeface="+mn-lt"/>
                              </a:rPr>
                              <m:t>n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GB" sz="2400" b="1" smtClean="0">
                                <a:solidFill>
                                  <a:schemeClr val="accent1"/>
                                </a:solidFill>
                                <a:latin typeface="+mn-lt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>
                    <a:latin typeface="+mn-lt"/>
                  </a:rPr>
                  <a:t> associated with solving the system of linear equations during each IPM iteration.</a:t>
                </a:r>
              </a:p>
              <a:p>
                <a:pPr>
                  <a:buClr>
                    <a:srgbClr val="00B050"/>
                  </a:buClr>
                  <a:buFont typeface="Wingdings" charset="2"/>
                  <a:buChar char="ü"/>
                </a:pPr>
                <a:endParaRPr lang="en-US" sz="2400" dirty="0" smtClean="0">
                  <a:latin typeface="+mn-lt"/>
                </a:endParaRPr>
              </a:p>
              <a:p>
                <a:pPr>
                  <a:buClr>
                    <a:srgbClr val="00B050"/>
                  </a:buClr>
                  <a:buFont typeface="Wingdings" charset="2"/>
                  <a:buChar char="ü"/>
                </a:pPr>
                <a:r>
                  <a:rPr lang="en-US" sz="2400" dirty="0" smtClean="0">
                    <a:latin typeface="+mn-lt"/>
                  </a:rPr>
                  <a:t>Demonstrating the </a:t>
                </a:r>
                <a:r>
                  <a:rPr lang="en-US" sz="2400" b="1" dirty="0" smtClean="0">
                    <a:solidFill>
                      <a:schemeClr val="accent1"/>
                    </a:solidFill>
                    <a:latin typeface="+mn-lt"/>
                  </a:rPr>
                  <a:t>linear</a:t>
                </a:r>
                <a:r>
                  <a:rPr lang="en-US" sz="2400" dirty="0" smtClean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sz="2400" b="1" dirty="0" smtClean="0">
                    <a:solidFill>
                      <a:schemeClr val="accent1"/>
                    </a:solidFill>
                    <a:latin typeface="+mn-lt"/>
                  </a:rPr>
                  <a:t>practical scalability </a:t>
                </a:r>
                <a:r>
                  <a:rPr lang="en-US" sz="2400" dirty="0" smtClean="0">
                    <a:latin typeface="+mn-lt"/>
                  </a:rPr>
                  <a:t>of a custom-written MATLAB solver motivated by the mathematical framework presented.</a:t>
                </a:r>
                <a:endParaRPr lang="en-US" sz="2400" dirty="0">
                  <a:latin typeface="+mn-lt"/>
                </a:endParaRPr>
              </a:p>
              <a:p>
                <a:endParaRPr lang="en-US" sz="2400" dirty="0" smtClean="0">
                  <a:latin typeface="+mn-lt"/>
                </a:endParaRPr>
              </a:p>
              <a:p>
                <a:endParaRPr lang="en-US" sz="2400" dirty="0" smtClean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98921"/>
                <a:ext cx="8229600" cy="3991764"/>
              </a:xfrm>
              <a:blipFill rotWithShape="0">
                <a:blip r:embed="rId3"/>
                <a:stretch>
                  <a:fillRect l="-2074" t="-2290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66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7250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Approach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4741825"/>
              </p:ext>
            </p:extLst>
          </p:nvPr>
        </p:nvGraphicFramePr>
        <p:xfrm>
          <a:off x="457200" y="1939262"/>
          <a:ext cx="808074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8326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7250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Linear Programming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8413"/>
            <a:ext cx="2871497" cy="2200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62" y="2018413"/>
            <a:ext cx="3839537" cy="2200940"/>
          </a:xfrm>
          <a:prstGeom prst="rect">
            <a:avLst/>
          </a:prstGeom>
        </p:spPr>
      </p:pic>
      <p:sp>
        <p:nvSpPr>
          <p:cNvPr id="11" name="Left-Right Arrow 10"/>
          <p:cNvSpPr/>
          <p:nvPr/>
        </p:nvSpPr>
        <p:spPr>
          <a:xfrm>
            <a:off x="3418720" y="3118883"/>
            <a:ext cx="1338519" cy="297712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71010" y="450834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3538" indent="-363538">
              <a:spcBef>
                <a:spcPts val="0"/>
              </a:spcBef>
              <a:spcAft>
                <a:spcPts val="0"/>
              </a:spcAft>
            </a:pPr>
            <a:r>
              <a:rPr lang="en-US" sz="1800" b="1" i="0" u="sng" dirty="0" smtClean="0">
                <a:solidFill>
                  <a:srgbClr val="040404"/>
                </a:solidFill>
              </a:rPr>
              <a:t>PRIMAL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54096" y="45083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3538" indent="-363538">
              <a:spcBef>
                <a:spcPts val="0"/>
              </a:spcBef>
              <a:spcAft>
                <a:spcPts val="0"/>
              </a:spcAft>
            </a:pPr>
            <a:r>
              <a:rPr lang="en-US" sz="1800" b="1" i="0" u="sng" smtClean="0">
                <a:solidFill>
                  <a:srgbClr val="040404"/>
                </a:solidFill>
              </a:rPr>
              <a:t>DUAL</a:t>
            </a:r>
            <a:endParaRPr lang="en-US" sz="1800" b="1" i="0" u="sng" dirty="0" smtClean="0">
              <a:solidFill>
                <a:srgbClr val="040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311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7250"/>
            <a:ext cx="8229600" cy="507556"/>
          </a:xfrm>
        </p:spPr>
        <p:txBody>
          <a:bodyPr/>
          <a:lstStyle/>
          <a:p>
            <a:r>
              <a:rPr lang="en-US" dirty="0" err="1" smtClean="0">
                <a:solidFill>
                  <a:schemeClr val="tx2"/>
                </a:solidFill>
              </a:rPr>
              <a:t>Karush</a:t>
            </a:r>
            <a:r>
              <a:rPr lang="en-US" dirty="0" smtClean="0">
                <a:solidFill>
                  <a:schemeClr val="tx2"/>
                </a:solidFill>
              </a:rPr>
              <a:t>-Kuhn-Tucker (KKT) Conditions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0" y="2073350"/>
            <a:ext cx="3137928" cy="2583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830" y="2179675"/>
            <a:ext cx="4045489" cy="2477385"/>
          </a:xfrm>
          <a:prstGeom prst="rect">
            <a:avLst/>
          </a:prstGeom>
        </p:spPr>
      </p:pic>
      <p:sp>
        <p:nvSpPr>
          <p:cNvPr id="16" name="Alternate Process 15"/>
          <p:cNvSpPr/>
          <p:nvPr/>
        </p:nvSpPr>
        <p:spPr>
          <a:xfrm>
            <a:off x="744279" y="4995604"/>
            <a:ext cx="7419040" cy="708618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Obtain </a:t>
            </a:r>
            <a:r>
              <a:rPr lang="en-US" sz="1600" u="sng" dirty="0" smtClean="0"/>
              <a:t>search direction</a:t>
            </a:r>
            <a:r>
              <a:rPr lang="en-US" sz="1600" dirty="0" smtClean="0"/>
              <a:t> using </a:t>
            </a:r>
            <a:r>
              <a:rPr lang="en-US" sz="1600" b="1" dirty="0" smtClean="0"/>
              <a:t>Newton’s Method</a:t>
            </a:r>
            <a:br>
              <a:rPr lang="en-US" sz="1600" b="1" dirty="0" smtClean="0"/>
            </a:br>
            <a:r>
              <a:rPr lang="en-US" sz="1600" dirty="0" smtClean="0"/>
              <a:t>Calculate </a:t>
            </a:r>
            <a:r>
              <a:rPr lang="en-US" sz="1600" u="sng" dirty="0" smtClean="0"/>
              <a:t>step length</a:t>
            </a:r>
            <a:r>
              <a:rPr lang="en-US" sz="1600" dirty="0" smtClean="0"/>
              <a:t> such that primal/dual feasibility is maintained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57863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7250"/>
            <a:ext cx="8229600" cy="50755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Primal-Dual Interior Point Methods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Optimal Control and Scheduling of Computing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95255" y="876133"/>
            <a:ext cx="1591545" cy="257175"/>
          </a:xfrm>
        </p:spPr>
        <p:txBody>
          <a:bodyPr/>
          <a:lstStyle/>
          <a:p>
            <a:r>
              <a:rPr lang="en-US" dirty="0" smtClean="0"/>
              <a:t>28 June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6339"/>
            <a:ext cx="8374496" cy="3912833"/>
          </a:xfrm>
          <a:prstGeom prst="rect">
            <a:avLst/>
          </a:prstGeom>
        </p:spPr>
      </p:pic>
      <p:sp>
        <p:nvSpPr>
          <p:cNvPr id="8" name="Alternate Process 7"/>
          <p:cNvSpPr/>
          <p:nvPr/>
        </p:nvSpPr>
        <p:spPr>
          <a:xfrm>
            <a:off x="1125415" y="3553939"/>
            <a:ext cx="4642339" cy="1028694"/>
          </a:xfrm>
          <a:prstGeom prst="flowChartAlternateProcess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lternate Process 9"/>
          <p:cNvSpPr/>
          <p:nvPr/>
        </p:nvSpPr>
        <p:spPr>
          <a:xfrm>
            <a:off x="6586706" y="3799460"/>
            <a:ext cx="2244989" cy="559888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Largest computational bottleneck</a:t>
            </a:r>
            <a:endParaRPr lang="en-US" sz="1600" dirty="0"/>
          </a:p>
        </p:txBody>
      </p:sp>
      <p:cxnSp>
        <p:nvCxnSpPr>
          <p:cNvPr id="11" name="Straight Arrow Connector 10"/>
          <p:cNvCxnSpPr>
            <a:endCxn id="8" idx="3"/>
          </p:cNvCxnSpPr>
          <p:nvPr/>
        </p:nvCxnSpPr>
        <p:spPr>
          <a:xfrm flipH="1" flipV="1">
            <a:off x="5767754" y="4068286"/>
            <a:ext cx="818953" cy="11118"/>
          </a:xfrm>
          <a:prstGeom prst="straightConnector1">
            <a:avLst/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928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1140</Words>
  <Application>Microsoft Office PowerPoint</Application>
  <PresentationFormat>On-screen Show (4:3)</PresentationFormat>
  <Paragraphs>284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.AppleSystemUIFont</vt:lpstr>
      <vt:lpstr>Arial</vt:lpstr>
      <vt:lpstr>Cambria Math</vt:lpstr>
      <vt:lpstr>Helvetica</vt:lpstr>
      <vt:lpstr>Times New Roman</vt:lpstr>
      <vt:lpstr>Verdana</vt:lpstr>
      <vt:lpstr>Wingdings</vt:lpstr>
      <vt:lpstr>Imperial College London Theme</vt:lpstr>
      <vt:lpstr>Optimal Control and Scheduling of Computing Systems</vt:lpstr>
      <vt:lpstr>Aims &amp; Objectives</vt:lpstr>
      <vt:lpstr>Motivation</vt:lpstr>
      <vt:lpstr>Project Outline</vt:lpstr>
      <vt:lpstr>Main Contribution</vt:lpstr>
      <vt:lpstr>Approach </vt:lpstr>
      <vt:lpstr>Linear Programming</vt:lpstr>
      <vt:lpstr>Karush-Kuhn-Tucker (KKT) Conditions</vt:lpstr>
      <vt:lpstr>Primal-Dual Interior Point Methods</vt:lpstr>
      <vt:lpstr>Mehrotra’s Predictor-Corrector Method</vt:lpstr>
      <vt:lpstr>Feedback Scheduling Architecture</vt:lpstr>
      <vt:lpstr>Different Deadline LP Formulation</vt:lpstr>
      <vt:lpstr>Decision Variables</vt:lpstr>
      <vt:lpstr>Example Solution</vt:lpstr>
      <vt:lpstr>The Lagrangian</vt:lpstr>
      <vt:lpstr>The KKT Optimality Conditions</vt:lpstr>
      <vt:lpstr>Newton’s Method</vt:lpstr>
      <vt:lpstr>Constituent Sub-Block Matrices (B)</vt:lpstr>
      <vt:lpstr>Constituent Sub-Block Matrices (D)</vt:lpstr>
      <vt:lpstr>Eliminating "∆" "t" _"k" </vt:lpstr>
      <vt:lpstr>Eliminating "∆" "λ" _"k" </vt:lpstr>
      <vt:lpstr>The Reduced Jacobian Matrix</vt:lpstr>
      <vt:lpstr>The Rao, Wright &amp; Rawlings Paper</vt:lpstr>
      <vt:lpstr>Eliminating "∆" "x" _"k"  ", ∆" "a" _"k"  ", ∆" "p" _"k" </vt:lpstr>
      <vt:lpstr>Eliminating "∆" "x" _"k"  ", ∆" "a" _"k"  ", ∆" "p" _"k" </vt:lpstr>
      <vt:lpstr>Reconstruction Equations</vt:lpstr>
      <vt:lpstr>Computing R_k^(-1)</vt:lpstr>
      <vt:lpstr>Computing R_k^(-1)</vt:lpstr>
      <vt:lpstr>Rewriting R</vt:lpstr>
      <vt:lpstr>Rewriting M</vt:lpstr>
      <vt:lpstr>The Sherman-Morrison Formula</vt:lpstr>
      <vt:lpstr>The Sherman-Morrison Formula</vt:lpstr>
      <vt:lpstr>Rewriting 𝚷</vt:lpstr>
      <vt:lpstr>The Conjugate Gradient Method</vt:lpstr>
      <vt:lpstr>Complexity Analysis</vt:lpstr>
      <vt:lpstr>How many Conjugate Gradient Iterations?</vt:lpstr>
      <vt:lpstr>MATLAB Implementation Details</vt:lpstr>
      <vt:lpstr>MATLAB Implementation Scaling Results</vt:lpstr>
      <vt:lpstr>MATLAB Implementation Scaling Results</vt:lpstr>
      <vt:lpstr>MATLAB Implementation Scaling Results</vt:lpstr>
      <vt:lpstr>Conclusion</vt:lpstr>
    </vt:vector>
  </TitlesOfParts>
  <Company>Imperial College London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Kasture, Anand</cp:lastModifiedBy>
  <cp:revision>70</cp:revision>
  <cp:lastPrinted>2017-06-28T06:59:17Z</cp:lastPrinted>
  <dcterms:created xsi:type="dcterms:W3CDTF">2017-02-16T14:49:58Z</dcterms:created>
  <dcterms:modified xsi:type="dcterms:W3CDTF">2017-06-28T08:03:32Z</dcterms:modified>
</cp:coreProperties>
</file>